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471" r:id="rId3"/>
    <p:sldId id="263" r:id="rId4"/>
    <p:sldId id="506" r:id="rId5"/>
    <p:sldId id="507" r:id="rId6"/>
    <p:sldId id="508" r:id="rId7"/>
    <p:sldId id="509" r:id="rId8"/>
    <p:sldId id="510" r:id="rId9"/>
    <p:sldId id="505" r:id="rId10"/>
    <p:sldId id="450" r:id="rId11"/>
    <p:sldId id="452" r:id="rId12"/>
    <p:sldId id="451" r:id="rId13"/>
    <p:sldId id="453" r:id="rId14"/>
    <p:sldId id="455" r:id="rId15"/>
    <p:sldId id="456" r:id="rId16"/>
    <p:sldId id="457" r:id="rId17"/>
    <p:sldId id="458" r:id="rId18"/>
    <p:sldId id="459" r:id="rId19"/>
    <p:sldId id="466" r:id="rId20"/>
    <p:sldId id="460" r:id="rId21"/>
    <p:sldId id="465" r:id="rId22"/>
    <p:sldId id="467" r:id="rId23"/>
    <p:sldId id="461" r:id="rId24"/>
    <p:sldId id="463" r:id="rId25"/>
    <p:sldId id="464" r:id="rId26"/>
    <p:sldId id="261" r:id="rId27"/>
    <p:sldId id="468" r:id="rId28"/>
    <p:sldId id="470" r:id="rId29"/>
    <p:sldId id="469" r:id="rId30"/>
    <p:sldId id="480" r:id="rId31"/>
    <p:sldId id="259" r:id="rId32"/>
    <p:sldId id="275" r:id="rId33"/>
    <p:sldId id="479" r:id="rId34"/>
    <p:sldId id="481" r:id="rId35"/>
    <p:sldId id="482" r:id="rId36"/>
    <p:sldId id="478" r:id="rId37"/>
    <p:sldId id="258" r:id="rId38"/>
    <p:sldId id="269" r:id="rId39"/>
    <p:sldId id="270" r:id="rId40"/>
    <p:sldId id="476" r:id="rId41"/>
    <p:sldId id="485" r:id="rId42"/>
    <p:sldId id="262" r:id="rId43"/>
    <p:sldId id="264" r:id="rId44"/>
    <p:sldId id="486" r:id="rId45"/>
    <p:sldId id="281" r:id="rId46"/>
    <p:sldId id="477" r:id="rId47"/>
    <p:sldId id="462" r:id="rId48"/>
    <p:sldId id="489" r:id="rId49"/>
    <p:sldId id="282" r:id="rId50"/>
    <p:sldId id="490" r:id="rId51"/>
    <p:sldId id="491" r:id="rId52"/>
    <p:sldId id="492" r:id="rId53"/>
    <p:sldId id="493" r:id="rId54"/>
    <p:sldId id="488" r:id="rId55"/>
    <p:sldId id="487" r:id="rId56"/>
    <p:sldId id="484" r:id="rId57"/>
    <p:sldId id="283" r:id="rId58"/>
    <p:sldId id="284" r:id="rId59"/>
    <p:sldId id="494" r:id="rId60"/>
    <p:sldId id="260" r:id="rId61"/>
    <p:sldId id="268" r:id="rId62"/>
    <p:sldId id="271" r:id="rId63"/>
    <p:sldId id="274" r:id="rId64"/>
    <p:sldId id="272" r:id="rId65"/>
    <p:sldId id="474" r:id="rId66"/>
    <p:sldId id="497" r:id="rId67"/>
    <p:sldId id="276" r:id="rId68"/>
    <p:sldId id="499" r:id="rId69"/>
    <p:sldId id="500" r:id="rId70"/>
    <p:sldId id="501" r:id="rId71"/>
    <p:sldId id="502" r:id="rId72"/>
    <p:sldId id="503" r:id="rId73"/>
    <p:sldId id="495" r:id="rId74"/>
    <p:sldId id="498" r:id="rId75"/>
    <p:sldId id="496" r:id="rId76"/>
    <p:sldId id="266" r:id="rId77"/>
    <p:sldId id="277" r:id="rId78"/>
    <p:sldId id="278" r:id="rId79"/>
    <p:sldId id="279" r:id="rId80"/>
    <p:sldId id="280" r:id="rId81"/>
    <p:sldId id="265" r:id="rId82"/>
    <p:sldId id="504" r:id="rId83"/>
    <p:sldId id="473" r:id="rId84"/>
    <p:sldId id="447" r:id="rId85"/>
    <p:sldId id="435" r:id="rId86"/>
    <p:sldId id="475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424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63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8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12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7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16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5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35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585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3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414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555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886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04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246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825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073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802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02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27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707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765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3786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879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204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43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481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087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629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133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779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8081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543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373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011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374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50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489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837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684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766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61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785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827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3450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965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1224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51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769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2097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8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8425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307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151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7252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3546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9800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5637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9482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116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1730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2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1484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0825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7005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012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3678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174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75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6743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3286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6231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779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1047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5914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771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4020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72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1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data-apocalypse-36a14b57e3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Flow#/media/File:NetFlow_Architecture_2012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src.org/workshops/2010/aroc-guatemala/raw-attachment/wiki/Agenda/netflow-slides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eqkBdOscq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5/5b/Firewall.png" TargetMode="Externa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ebp"/><Relationship Id="rId4" Type="http://schemas.openxmlformats.org/officeDocument/2006/relationships/hyperlink" Target="https://www.leaseweb.com/sites/default/files/Images/09_Products/siem-soc-diagram%402x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eb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>
            <a:normAutofit fontScale="90000"/>
          </a:bodyPr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110337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 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Wykrywanie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incydentów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bezpieczeństwa</a:t>
            </a:r>
            <a:endParaRPr sz="358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1274" y="1446415"/>
            <a:ext cx="10607040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Logi w oryginalnej postaci najczęściej prowadzone i przechowywane są bezpośrednio w dedykowanych plikach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Głównym wyjątkiem są bazy danych (np. MS SQL Server) oraz korzystające z nich aplikacje (głównie aplikacje webowe), które swoje indywidualne logi zdarzeń przechowują w dedykowanych tabelach bazodanowych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(/var/log/nginx/*)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E70B4-3FE7-47FC-94D0-3B373FB8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5" y="1400226"/>
            <a:ext cx="104775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8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(/var/log/nginx/access.log)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527026-9892-47CD-AD55-1517300C2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9" y="1487977"/>
            <a:ext cx="11406033" cy="45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(/var/log/nginx/error*.log)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F9C6-9D9D-4D45-960F-B6C28FB7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5" y="1687651"/>
            <a:ext cx="10178329" cy="20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domyślny format access.log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80EB6-BD2B-4F7D-8EE0-FFC63131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2227"/>
            <a:ext cx="12192000" cy="4401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68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5BAEE6-4CC0-4646-B694-504ED4C5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80" y="1533813"/>
            <a:ext cx="89820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8FD87-6F66-4561-971F-E05EF9BE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4" y="1712070"/>
            <a:ext cx="11249891" cy="37477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32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3903B9-0C6C-4187-8209-269098FD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" y="1657987"/>
            <a:ext cx="12099636" cy="4295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</p:spTree>
    <p:extLst>
      <p:ext uri="{BB962C8B-B14F-4D97-AF65-F5344CB8AC3E}">
        <p14:creationId xmlns:p14="http://schemas.microsoft.com/office/powerpoint/2010/main" val="290628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EFA6-64CE-4E75-B077-88B2D09D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655"/>
            <a:ext cx="12192000" cy="42607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129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9274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przykładowa zawartość katalogu /var/log/ w systemie Ubuntu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3B8BC-5B85-47D3-9A98-621EA157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5131"/>
            <a:ext cx="12192000" cy="30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Podstawowe źródła informacji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701446"/>
            <a:ext cx="1046284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artefakty systemowe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Pośrednie artegakty systemowe: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/>
              <a:t>Wszelkiego rodzaju logi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26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0DE54-6D90-498C-BE67-D2FEDC683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14" y="1310844"/>
            <a:ext cx="10861675" cy="5532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AB54AE0-BD78-494E-8267-056039736ADA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415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4F367-3F9D-454A-9FDD-2D67B5AE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3" y="1570181"/>
            <a:ext cx="11423954" cy="4899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F1B75A3F-F34E-4906-8B92-FF3073CF2285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8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6EB42-4AAB-4BED-9A8E-73D56461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4" y="1351591"/>
            <a:ext cx="9766387" cy="5362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826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19510" y="1768415"/>
            <a:ext cx="11014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Ilość informacji generowanych przez ludzkość rośnie wykładniczo - </a:t>
            </a:r>
            <a:r>
              <a:rPr lang="en-US" sz="3000" i="1"/>
              <a:t>data apocalypse</a:t>
            </a:r>
            <a:r>
              <a:rPr lang="en-US" sz="3000"/>
              <a:t> (</a:t>
            </a:r>
            <a:r>
              <a:rPr lang="en-US" sz="3000">
                <a:hlinkClick r:id="rId4"/>
              </a:rPr>
              <a:t>https://towardsdatascience.com/data-apocalypse-36a14b57e3a</a:t>
            </a:r>
            <a:r>
              <a:rPr lang="en-US" sz="300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Dane (w tym rekordy zdarzeń w logach) generują się nieustannie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Przestrzeń dyskowa jest ograniczona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Kompromisem jest ustalenie limitów retencji danych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Okres retencji - jak długo dane są przechowywane (czyli po jakim czasie są automatycznie usuwane - np. 30 dni)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Limit objętościowy retencji - jak dużo przestrzeni mogą zajmować logi - np. 100 MB</a:t>
            </a:r>
          </a:p>
        </p:txBody>
      </p:sp>
    </p:spTree>
    <p:extLst>
      <p:ext uri="{BB962C8B-B14F-4D97-AF65-F5344CB8AC3E}">
        <p14:creationId xmlns:p14="http://schemas.microsoft.com/office/powerpoint/2010/main" val="300126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Za zachowanie limitów odpowiada process tzw. rotacji logów - w systemach GNU/Linux jest to proces harmonogramu zadań </a:t>
            </a:r>
            <a:r>
              <a:rPr lang="en-US" sz="3000" i="1"/>
              <a:t>cron</a:t>
            </a:r>
            <a:r>
              <a:rPr lang="en-US" sz="3000"/>
              <a:t> - </a:t>
            </a:r>
            <a:r>
              <a:rPr lang="en-US" sz="3000" i="1"/>
              <a:t>logrotate</a:t>
            </a:r>
            <a:r>
              <a:rPr lang="en-US" sz="30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Konfigurowane są limity czasowe i objętościowe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Możliwe akcje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kompresja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usuwanie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archiwizowanie (inne nośniki, zdalne systemy)</a:t>
            </a:r>
          </a:p>
        </p:txBody>
      </p:sp>
    </p:spTree>
    <p:extLst>
      <p:ext uri="{BB962C8B-B14F-4D97-AF65-F5344CB8AC3E}">
        <p14:creationId xmlns:p14="http://schemas.microsoft.com/office/powerpoint/2010/main" val="371265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 punktu widzenia użyteczności logów w wykrywaniu i reagowaniu na incydenty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czas zawsze działa na niekorzyść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wraz z jego biegiem dowody ulegają zacieraniu</a:t>
            </a:r>
          </a:p>
        </p:txBody>
      </p:sp>
    </p:spTree>
    <p:extLst>
      <p:ext uri="{BB962C8B-B14F-4D97-AF65-F5344CB8AC3E}">
        <p14:creationId xmlns:p14="http://schemas.microsoft.com/office/powerpoint/2010/main" val="330190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1018539" cy="3570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Netflow - pełen rejestr historii połączeń: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czas (ang. timestamp)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adresy (IP, MAC)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porty (TCP/UDP)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typ pakietu (TCP, UDP, ICMP, etc.)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użyty protokół warstwy aplikacji (IGMP, POP3, HTTP, DNS itd.)</a:t>
            </a:r>
          </a:p>
          <a:p>
            <a:pPr lvl="0"/>
            <a:endParaRPr lang="en-US" sz="360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21CE722-A5F0-4AFA-8C35-18BD1336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379913" y="109266"/>
            <a:ext cx="960212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https://en.wikipedia.org/wiki/NetFlow#/media/File:NetFlow_Architecture_2012.png</a:t>
            </a:r>
            <a:r>
              <a:rPr lang="en-US"/>
              <a:t> 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ED061-587E-4B72-9E5F-28D15AA0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37" y="843101"/>
            <a:ext cx="8854117" cy="5171797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20D648AD-926F-4DB8-9180-EB0F3C2FA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-  Cisco)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https://nsrc.org/workshops/2010/aroc-guatemala/raw-attachment/wiki/Agenda/netflow-slides.pdf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5C2D0-1EB4-41E9-8896-15E54F62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7" y="1248863"/>
            <a:ext cx="11982905" cy="4408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BD9244B-58DB-4E01-A8F0-E4544D843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4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#2 - Cisco + Solarwinds)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https://www.youtube.com/watch?v=ceqkBdOscqc</a:t>
            </a:r>
            <a:r>
              <a:rPr lang="en-US"/>
              <a:t> </a:t>
            </a:r>
            <a:endParaRPr lang="pl-PL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pic>
        <p:nvPicPr>
          <p:cNvPr id="9" name="Picture 8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AD215B47-6B28-4FE9-868C-C4FAEAFCB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04"/>
            <a:ext cx="12192000" cy="52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935145" y="1082844"/>
            <a:ext cx="10190285" cy="56323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Informacje zawarte bezpośrednio w systemie: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lista procesów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300"/>
              <a:t>zaalokowane strony pamięci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300"/>
              <a:t>otwarte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pliki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połączenia sieciowe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klucze rejestru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300"/>
              <a:t>inne deskryptory (np. IPC)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aktywne sesje użytkowników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załadowane moduły jądra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300"/>
              <a:t>itd.</a:t>
            </a:r>
          </a:p>
        </p:txBody>
      </p:sp>
    </p:spTree>
    <p:extLst>
      <p:ext uri="{BB962C8B-B14F-4D97-AF65-F5344CB8AC3E}">
        <p14:creationId xmlns:p14="http://schemas.microsoft.com/office/powerpoint/2010/main" val="164549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- perspektywy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D7C0D-FD45-44AB-A2B8-0822C2B5E716}"/>
              </a:ext>
            </a:extLst>
          </p:cNvPr>
          <p:cNvSpPr txBox="1"/>
          <p:nvPr/>
        </p:nvSpPr>
        <p:spPr>
          <a:xfrm>
            <a:off x="767751" y="1101392"/>
            <a:ext cx="1078301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Dane netflow pozwalają na analizę komunikacji sieciowej pod różnymi kątami: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hostów (w jakim stopniu i w jakich porach)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Internetem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przynależność Internetowych adresów IP (organizacja, kraj)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innymi hostami (w swojej sieci, w sąsiednich sieciach)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używane protokoły (np. HTTP, HTTPS, FTP, ICMP, RDP, DNS, SMTP, Torrent, 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źródłowe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docelowe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sieciowa aplikacji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odpytywane domeny (DNS)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zawartość komunikacji (DPI - Deep Packet Inspection)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090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Firewall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Anti-Virus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IDS, 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541EE8B-AAA9-439A-8F79-7D508418428D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Security solutions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63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058721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 (zapora sieciowa) - program kontrolujący przepływ danych przez sieć, podejmujący decyzje o zezwoleniu bądź zablokowaniu każdego indywidualnego danego pakietu.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Decyzje podejmowane są na podstawie konfiguracji (tzw. polityka firewall).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Firewalle dzielimy na: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0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1" y="928285"/>
            <a:ext cx="10713931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sieciowe (działające na dedykowanym urządzeniu, które fizycznie pośredniczy w łączności pomiędzy chronionymi zasobami a siecią/sieciami, przed którymi zasoby są chronione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D231649E-D6AE-44BC-88B9-7C13CB97E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6" y="2828465"/>
            <a:ext cx="5755405" cy="316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4FA2F-D0A0-4A89-AFC2-585FEF1BDE53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5"/>
              </a:rPr>
              <a:t>https://upload.wikimedia.org/wikipedia/commons/5/5b/Firewall.png</a:t>
            </a:r>
            <a:r>
              <a:rPr lang="en-US">
                <a:hlinkClick r:id="rId5"/>
              </a:rPr>
              <a:t> 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356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lokalne (działające na stacji roboczej/serwerze jako dodatkowa usługa natywnie oferowana przez system operacyjny; Windows Firewall, GNU/Linux iptables)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CD0C68-F23D-40D2-8AB7-616BF10D2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7" y="4760343"/>
            <a:ext cx="1633268" cy="163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1748E-27AF-47A1-9D58-1E5F6DD6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11" y="4924245"/>
            <a:ext cx="1186184" cy="13054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169557F-8033-423B-8918-4100D449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18" y="4845169"/>
            <a:ext cx="1633268" cy="1633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DC3F3-7C25-42B6-99AE-AAAC0B37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6" y="4939911"/>
            <a:ext cx="1186184" cy="130546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C0A524E-10C3-4B10-B633-E8258CA1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20" y="4845169"/>
            <a:ext cx="1633268" cy="1633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BBE0F-453D-4B27-A86D-F3732D70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87" y="4939911"/>
            <a:ext cx="1186184" cy="13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1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1" y="1271847"/>
            <a:ext cx="10949527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Możliwości logowania zbliżone do Netflow, rozszerzone o rozróżnienie na zaakceptowane i odrzucone pakiety (możliwość niezależnej konfiguracji polityki logowania zaakceptowanych i odrzuconych pakietów).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B894-1D16-4387-95F3-19F9C0022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1" y="4050638"/>
            <a:ext cx="10877550" cy="202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60A9C-4ED9-4400-926C-2E5E4D1FE9D0}"/>
              </a:ext>
            </a:extLst>
          </p:cNvPr>
          <p:cNvSpPr txBox="1"/>
          <p:nvPr/>
        </p:nvSpPr>
        <p:spPr>
          <a:xfrm>
            <a:off x="724619" y="3584572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Przykład: zapis w logu zdarzenia zablokowania pakietu iptables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2345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03930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985862"/>
            <a:ext cx="11205556" cy="572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Oficjalnie głównym zadaniem oprogramowania antywirusowego jest jest </a:t>
            </a:r>
            <a:r>
              <a:rPr lang="en-US" sz="3600" b="1"/>
              <a:t>identifykacja</a:t>
            </a:r>
            <a:r>
              <a:rPr lang="en-US" sz="3600"/>
              <a:t> + </a:t>
            </a:r>
            <a:r>
              <a:rPr lang="en-US" sz="3600" b="1"/>
              <a:t>prewencja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Prawidłowa identyfikacja nie zawsze oznacza prawidłową prewencję: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dysk/pamięć/zasób sieciowy?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uprawnienia, z jakimi działa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stopień zaawansowania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zagrożenia wyścigowe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konfiguracja AV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błędy implementacyjne/projektowe w AV</a:t>
            </a:r>
          </a:p>
          <a:p>
            <a:pPr lvl="0"/>
            <a:endParaRPr lang="en-US" sz="36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F933B-DE51-4748-90DC-2EDD2C5F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65513" y="66563"/>
            <a:ext cx="1134687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351530"/>
            <a:ext cx="11205556" cy="4770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W praktyce co </a:t>
            </a:r>
            <a:r>
              <a:rPr lang="en-US" sz="3600" u="sng"/>
              <a:t>najmniej równie istotna</a:t>
            </a:r>
            <a:r>
              <a:rPr lang="en-US" sz="3600"/>
              <a:t> (i często zapominana/niedoceniana) jest </a:t>
            </a:r>
            <a:r>
              <a:rPr lang="en-US" sz="3600" b="1"/>
              <a:t>detekcja (raportowanie)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Nie każde wykryte zagrożenie udaje się zablokować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Sam fakt pojawienia się na systemie złośliwego pliku oznacza sytuację, do której nie powinno dojść!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Ważny jest kontekst (np. typ zagrożenia, rola i waga danego systemu)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 u="sng"/>
              <a:t>Monitoring zdarzeń AV znacznie zwiększa szanse na wykrycie i zareagowanie na incident w jego wczesnej fazie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C3F07-604F-49BD-94C5-23AEA710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551127"/>
            <a:ext cx="1120555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 dirty="0" err="1"/>
              <a:t>Dodatkowo</a:t>
            </a:r>
            <a:r>
              <a:rPr lang="en-US" sz="3600" dirty="0"/>
              <a:t>, </a:t>
            </a:r>
            <a:r>
              <a:rPr lang="en-US" sz="3600" dirty="0" err="1"/>
              <a:t>cenną</a:t>
            </a:r>
            <a:r>
              <a:rPr lang="en-US" sz="3600" dirty="0"/>
              <a:t> </a:t>
            </a:r>
            <a:r>
              <a:rPr lang="en-US" sz="3600" dirty="0" err="1"/>
              <a:t>funkcjonalnością</a:t>
            </a:r>
            <a:r>
              <a:rPr lang="en-US" sz="3600" dirty="0"/>
              <a:t> jest </a:t>
            </a:r>
            <a:r>
              <a:rPr lang="en-US" sz="3600" dirty="0" err="1"/>
              <a:t>zachowywanie</a:t>
            </a:r>
            <a:r>
              <a:rPr lang="en-US" sz="3600" dirty="0"/>
              <a:t> </a:t>
            </a:r>
            <a:r>
              <a:rPr lang="en-US" sz="3600" dirty="0" err="1"/>
              <a:t>próbek</a:t>
            </a:r>
            <a:r>
              <a:rPr lang="en-US" sz="3600" dirty="0"/>
              <a:t> </a:t>
            </a:r>
            <a:r>
              <a:rPr lang="en-US" sz="3600" dirty="0" err="1"/>
              <a:t>plików</a:t>
            </a:r>
            <a:r>
              <a:rPr lang="en-US" sz="3600" dirty="0"/>
              <a:t> </a:t>
            </a:r>
            <a:r>
              <a:rPr lang="en-US" sz="3600" dirty="0" err="1"/>
              <a:t>zidentifykowanych</a:t>
            </a:r>
            <a:r>
              <a:rPr lang="en-US" sz="3600" dirty="0"/>
              <a:t> </a:t>
            </a:r>
            <a:r>
              <a:rPr lang="en-US" sz="3600" dirty="0" err="1"/>
              <a:t>jako</a:t>
            </a:r>
            <a:r>
              <a:rPr lang="en-US" sz="3600" dirty="0"/>
              <a:t> </a:t>
            </a:r>
            <a:r>
              <a:rPr lang="en-US" sz="3600" dirty="0" err="1"/>
              <a:t>złośliwe</a:t>
            </a:r>
            <a:r>
              <a:rPr lang="en-US" sz="3600" dirty="0"/>
              <a:t> (</a:t>
            </a:r>
            <a:r>
              <a:rPr lang="en-US" sz="3600" dirty="0" err="1"/>
              <a:t>możliwość</a:t>
            </a:r>
            <a:r>
              <a:rPr lang="en-US" sz="3600" dirty="0"/>
              <a:t> </a:t>
            </a:r>
            <a:r>
              <a:rPr lang="en-US" sz="3600" dirty="0" err="1"/>
              <a:t>późniejszej</a:t>
            </a:r>
            <a:r>
              <a:rPr lang="en-US" sz="3600" dirty="0"/>
              <a:t> </a:t>
            </a:r>
            <a:r>
              <a:rPr lang="en-US" sz="3600" dirty="0" err="1"/>
              <a:t>analizy</a:t>
            </a:r>
            <a:r>
              <a:rPr lang="en-US" sz="36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82470-BA7F-42F2-8636-E93EE58C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3BF71-FA61-4E34-BC19-B7ADF513D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529"/>
            <a:ext cx="12192000" cy="36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8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98FE677-2147-4ABF-91A8-555A224AE081}"/>
              </a:ext>
            </a:extLst>
          </p:cNvPr>
          <p:cNvSpPr txBox="1"/>
          <p:nvPr/>
        </p:nvSpPr>
        <p:spPr>
          <a:xfrm>
            <a:off x="842782" y="1808821"/>
            <a:ext cx="1099166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Zestaw dedykowanych rozwiązań i technologii mających na celu zapobiegać wyciekom danych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Zazwyczaj w postaci oprogramowania działającego bezpośrednio na systemach, na których dane się znajdują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Zadaniem jest zapobieganie kopiowania danych oznaczonych jako wrażliwe poza zasoby organizacji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9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7140F5C-ED05-4441-A9D3-2C8A09FC5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38" y="2035834"/>
            <a:ext cx="6171597" cy="47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5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IDS/IPS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6280" y="1517876"/>
            <a:ext cx="11335363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- Intrusion Detection System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IPS - Intrusion Prevention System (IDS z możliwością blokowania (prewencja))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NIDS - Network-based Intrusion Detection System - detekcje oparte o analizę ruchu sieciowego (np. snort, Bro)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HIDS - Host-based Intrusion Detection/Prevention System - detekcje oparte o analizę zdarzeń lokalnych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44EC8D-D836-4E10-A912-51E190422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5095" y="0"/>
            <a:ext cx="1924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81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33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 u="sng"/>
              <a:t>SIEM - Security Information Event Management</a:t>
            </a:r>
          </a:p>
          <a:p>
            <a:pPr lvl="0"/>
            <a:endParaRPr lang="en-US" sz="3600"/>
          </a:p>
          <a:p>
            <a:pPr marL="571500" lvl="0" indent="-571500" algn="ctr">
              <a:buFont typeface="Arial" panose="020B0604020202020204" pitchFamily="34" charset="0"/>
              <a:buChar char="•"/>
            </a:pPr>
            <a:r>
              <a:rPr lang="en-US" sz="3000"/>
              <a:t>W pełni zautomatyzowane, ciągłe zbieranie, archiwizowanie i analizowanie w czasie rzeczywistym zdarzeń użytecznych z punktu widzenia bezpieczeństwa z wszelkich możliwych źródeł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000"/>
              <a:t>Scentralizowane przechowywanie i przetwarzanie logów z tak wielu źródeł, jak to możliwe - skala bardzo szybko ogranicza możliwą ilość zdarzeń, które można przesyłać, analizować i przechowywać (retencja)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 dirty="0" err="1"/>
              <a:t>Służy</a:t>
            </a:r>
            <a:r>
              <a:rPr lang="en-US" sz="3600" dirty="0"/>
              <a:t> </a:t>
            </a:r>
            <a:r>
              <a:rPr lang="en-US" sz="3600" dirty="0" err="1"/>
              <a:t>zarówno</a:t>
            </a:r>
            <a:r>
              <a:rPr lang="en-US" sz="3600" dirty="0"/>
              <a:t> do: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wykrywania</a:t>
            </a:r>
            <a:r>
              <a:rPr lang="en-US" sz="3600" dirty="0"/>
              <a:t> </a:t>
            </a:r>
            <a:r>
              <a:rPr lang="en-US" sz="3600" dirty="0" err="1"/>
              <a:t>incydentów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bieżąco</a:t>
            </a:r>
            <a:r>
              <a:rPr lang="en-US" sz="3600" dirty="0"/>
              <a:t> (</a:t>
            </a:r>
            <a:r>
              <a:rPr lang="en-US" sz="3600" dirty="0" err="1"/>
              <a:t>analiza</a:t>
            </a:r>
            <a:r>
              <a:rPr lang="en-US" sz="3600" dirty="0"/>
              <a:t> w </a:t>
            </a:r>
            <a:r>
              <a:rPr lang="en-US" sz="3600" dirty="0" err="1"/>
              <a:t>czasie</a:t>
            </a:r>
            <a:r>
              <a:rPr lang="en-US" sz="3600" dirty="0"/>
              <a:t> "</a:t>
            </a:r>
            <a:r>
              <a:rPr lang="en-US" sz="3600" dirty="0" err="1"/>
              <a:t>rzeczywistym</a:t>
            </a:r>
            <a:r>
              <a:rPr lang="en-US" sz="3600" dirty="0"/>
              <a:t>")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dowód</a:t>
            </a:r>
            <a:r>
              <a:rPr lang="en-US" sz="3600" dirty="0"/>
              <a:t> </a:t>
            </a:r>
            <a:r>
              <a:rPr lang="en-US" sz="3600" dirty="0" err="1"/>
              <a:t>elektroniczny</a:t>
            </a:r>
            <a:r>
              <a:rPr lang="en-US" sz="3600" dirty="0"/>
              <a:t>, </a:t>
            </a:r>
            <a:r>
              <a:rPr lang="en-US" sz="3600" dirty="0" err="1"/>
              <a:t>źródło</a:t>
            </a:r>
            <a:r>
              <a:rPr lang="en-US" sz="3600" dirty="0"/>
              <a:t>, do </a:t>
            </a:r>
            <a:r>
              <a:rPr lang="en-US" sz="3600" dirty="0" err="1"/>
              <a:t>którego</a:t>
            </a:r>
            <a:r>
              <a:rPr lang="en-US" sz="3600" dirty="0"/>
              <a:t> </a:t>
            </a:r>
            <a:r>
              <a:rPr lang="en-US" sz="3600" dirty="0" err="1"/>
              <a:t>można</a:t>
            </a:r>
            <a:r>
              <a:rPr lang="en-US" sz="3600" dirty="0"/>
              <a:t> </a:t>
            </a:r>
            <a:r>
              <a:rPr lang="en-US" sz="3600" dirty="0" err="1"/>
              <a:t>sięgnąć</a:t>
            </a:r>
            <a:r>
              <a:rPr lang="en-US" sz="3600" dirty="0"/>
              <a:t> </a:t>
            </a:r>
            <a:r>
              <a:rPr lang="en-US" sz="3600" dirty="0" err="1"/>
              <a:t>podczas</a:t>
            </a:r>
            <a:r>
              <a:rPr lang="en-US" sz="3600" dirty="0"/>
              <a:t> </a:t>
            </a:r>
            <a:r>
              <a:rPr lang="en-US" sz="3600" dirty="0" err="1"/>
              <a:t>wyjaśniania</a:t>
            </a:r>
            <a:r>
              <a:rPr lang="en-US" sz="3600" dirty="0"/>
              <a:t> </a:t>
            </a:r>
            <a:r>
              <a:rPr lang="en-US" sz="3600" dirty="0" err="1"/>
              <a:t>incydentu</a:t>
            </a:r>
            <a:r>
              <a:rPr lang="en-US" sz="3600" dirty="0"/>
              <a:t> (</a:t>
            </a:r>
            <a:r>
              <a:rPr lang="en-US" sz="3600" dirty="0" err="1"/>
              <a:t>znów</a:t>
            </a:r>
            <a:r>
              <a:rPr lang="en-US" sz="3600" dirty="0"/>
              <a:t> </a:t>
            </a:r>
            <a:r>
              <a:rPr lang="en-US" sz="3600" dirty="0" err="1"/>
              <a:t>kluczem</a:t>
            </a:r>
            <a:r>
              <a:rPr lang="en-US" sz="3600" dirty="0"/>
              <a:t> jest </a:t>
            </a:r>
            <a:r>
              <a:rPr lang="en-US" sz="3600" dirty="0" err="1"/>
              <a:t>tutaj</a:t>
            </a:r>
            <a:r>
              <a:rPr lang="en-US" sz="3600" dirty="0"/>
              <a:t> </a:t>
            </a:r>
            <a:r>
              <a:rPr lang="en-US" sz="3600" dirty="0" err="1"/>
              <a:t>czas</a:t>
            </a:r>
            <a:r>
              <a:rPr lang="en-US" sz="3600" dirty="0"/>
              <a:t> </a:t>
            </a:r>
            <a:r>
              <a:rPr lang="en-US" sz="3600" dirty="0" err="1"/>
              <a:t>odpowiedzi</a:t>
            </a:r>
            <a:r>
              <a:rPr lang="en-US" sz="3600" dirty="0"/>
              <a:t> -  </a:t>
            </a:r>
            <a:r>
              <a:rPr lang="en-US" sz="3600" dirty="0" err="1"/>
              <a:t>retencja</a:t>
            </a:r>
            <a:r>
              <a:rPr lang="en-US" sz="3600" dirty="0"/>
              <a:t>, ale </a:t>
            </a:r>
            <a:r>
              <a:rPr lang="en-US" sz="3600" dirty="0" err="1"/>
              <a:t>warto</a:t>
            </a:r>
            <a:r>
              <a:rPr lang="en-US" sz="3600" dirty="0"/>
              <a:t> </a:t>
            </a:r>
            <a:r>
              <a:rPr lang="en-US" sz="3600" dirty="0" err="1"/>
              <a:t>pami</a:t>
            </a:r>
            <a:r>
              <a:rPr lang="pl-PL" sz="3600" dirty="0"/>
              <a:t>ętać, że oryginalne logi mają dłuższą retencję!</a:t>
            </a:r>
            <a:r>
              <a:rPr lang="en-US" sz="3600" dirty="0"/>
              <a:t>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9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Anti-Virus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Windows event logs (Security, Application, Sysmon)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Application logs (custom)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GNU/Linux logs (audit, security, auth, messages, dmesg)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Web Application 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(NIDS/HIDS) logs</a:t>
            </a: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95088D0A-81EE-4C8F-BFBC-FD7A0866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95854-2E06-4028-A8E2-F0414D26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17"/>
            <a:ext cx="12192000" cy="545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84D0-D300-44BD-B389-E7D73E71EB23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https://www.leaseweb.com/sites/default/files/Images/09_Products/siem-soc-diagram%402x.png</a:t>
            </a:r>
            <a:r>
              <a:rPr lang="en-US">
                <a:hlinkClick r:id="rId4"/>
              </a:rPr>
              <a:t> </a:t>
            </a:r>
            <a:endParaRPr lang="pl-PL"/>
          </a:p>
        </p:txBody>
      </p:sp>
      <p:pic>
        <p:nvPicPr>
          <p:cNvPr id="7" name="Picture 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0477D3-9C81-43E7-9702-4C3FCBE90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88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63236" y="49999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popularne rozwiązania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0AAEA4E-ABCC-463E-97E7-876592A8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D3F4C-E6A9-4885-AC0A-0AE245DB8958}"/>
              </a:ext>
            </a:extLst>
          </p:cNvPr>
          <p:cNvSpPr txBox="1"/>
          <p:nvPr/>
        </p:nvSpPr>
        <p:spPr>
          <a:xfrm>
            <a:off x="549252" y="1644162"/>
            <a:ext cx="11093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SolarWinds Security Event Manager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Datadog Security 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ManageEngine EventLog Analyzer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Splunk Enterprise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OSSEC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LogRhythm NextGen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AT&amp;T Cybersecurity AlienVault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RSA NetWitness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HP ArcSight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IBM QRadar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McAfee Enterprise Security Manager</a:t>
            </a:r>
          </a:p>
        </p:txBody>
      </p:sp>
    </p:spTree>
    <p:extLst>
      <p:ext uri="{BB962C8B-B14F-4D97-AF65-F5344CB8AC3E}">
        <p14:creationId xmlns:p14="http://schemas.microsoft.com/office/powerpoint/2010/main" val="3088516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Wszystkie reguły detekcji (zarówno w AV, EDR jak i SIEM) opierają się o </a:t>
            </a:r>
            <a:r>
              <a:rPr lang="en-US" sz="3200" b="1"/>
              <a:t>zdarzenia bazowe</a:t>
            </a:r>
            <a:r>
              <a:rPr lang="en-US" sz="320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nawiązanie połączenia sieciowego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stworzenie/modyfikacja/usunięcie/odczyt pliku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uruchomienie/zakończenie procesu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zmiana konfiguracji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zdarzenia uwierzytelniania (zalogowanie się użytkownika do systemu)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F8502C5-BBC6-470D-A97C-8AB69A47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1789" y="1131285"/>
            <a:ext cx="10994541" cy="54168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 dirty="0" err="1"/>
              <a:t>Zdarzenia</a:t>
            </a:r>
            <a:r>
              <a:rPr lang="en-US" sz="3200" dirty="0"/>
              <a:t> </a:t>
            </a:r>
            <a:r>
              <a:rPr lang="en-US" sz="3200" dirty="0" err="1"/>
              <a:t>bazowe</a:t>
            </a:r>
            <a:r>
              <a:rPr lang="en-US" sz="3200" dirty="0"/>
              <a:t> </a:t>
            </a:r>
            <a:r>
              <a:rPr lang="en-US" sz="3200" dirty="0" err="1"/>
              <a:t>mają</a:t>
            </a:r>
            <a:r>
              <a:rPr lang="en-US" sz="3200" dirty="0"/>
              <a:t> </a:t>
            </a:r>
            <a:r>
              <a:rPr lang="en-US" sz="3200" dirty="0" err="1"/>
              <a:t>zarówno</a:t>
            </a:r>
            <a:r>
              <a:rPr lang="en-US" sz="3200" dirty="0"/>
              <a:t> </a:t>
            </a:r>
            <a:r>
              <a:rPr lang="en-US" sz="3200" dirty="0" err="1"/>
              <a:t>uniwersalne</a:t>
            </a:r>
            <a:r>
              <a:rPr lang="en-US" sz="3200" dirty="0"/>
              <a:t> jak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specyficzne</a:t>
            </a:r>
            <a:r>
              <a:rPr lang="en-US" sz="3200" dirty="0"/>
              <a:t> </a:t>
            </a:r>
            <a:r>
              <a:rPr lang="en-US" sz="3200" dirty="0" err="1"/>
              <a:t>właściwości</a:t>
            </a:r>
            <a:r>
              <a:rPr lang="en-US" sz="3200" dirty="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czas</a:t>
            </a:r>
            <a:r>
              <a:rPr lang="en-US" sz="3200" dirty="0"/>
              <a:t> (ang. </a:t>
            </a:r>
            <a:r>
              <a:rPr lang="en-US" sz="3200" i="1" dirty="0"/>
              <a:t>timestamp</a:t>
            </a:r>
            <a:r>
              <a:rPr lang="en-US" sz="3200" dirty="0"/>
              <a:t>) - </a:t>
            </a:r>
            <a:r>
              <a:rPr lang="en-US" sz="3200" dirty="0" err="1"/>
              <a:t>wszystkie</a:t>
            </a:r>
            <a:r>
              <a:rPr lang="en-US" sz="3200" dirty="0"/>
              <a:t> </a:t>
            </a:r>
            <a:r>
              <a:rPr lang="en-US" sz="3200" dirty="0" err="1"/>
              <a:t>zdarzenia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status (</a:t>
            </a:r>
            <a:r>
              <a:rPr lang="en-US" sz="3200" dirty="0" err="1"/>
              <a:t>udane</a:t>
            </a:r>
            <a:r>
              <a:rPr lang="en-US" sz="3200" dirty="0"/>
              <a:t>/</a:t>
            </a:r>
            <a:r>
              <a:rPr lang="en-US" sz="3200" dirty="0" err="1"/>
              <a:t>nieudane</a:t>
            </a:r>
            <a:r>
              <a:rPr lang="en-US" sz="3200" dirty="0"/>
              <a:t>) - </a:t>
            </a:r>
            <a:r>
              <a:rPr lang="en-US" sz="3200" dirty="0" err="1"/>
              <a:t>praktycznie</a:t>
            </a:r>
            <a:r>
              <a:rPr lang="en-US" sz="3200" dirty="0"/>
              <a:t> </a:t>
            </a:r>
            <a:r>
              <a:rPr lang="en-US" sz="3200" dirty="0" err="1"/>
              <a:t>wszystkie</a:t>
            </a:r>
            <a:r>
              <a:rPr lang="en-US" sz="3200" dirty="0"/>
              <a:t> </a:t>
            </a:r>
            <a:r>
              <a:rPr lang="en-US" sz="3200" dirty="0" err="1"/>
              <a:t>zdarzenia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nazwa</a:t>
            </a:r>
            <a:r>
              <a:rPr lang="en-US" sz="3200" dirty="0"/>
              <a:t> </a:t>
            </a:r>
            <a:r>
              <a:rPr lang="en-US" sz="3200" dirty="0" err="1"/>
              <a:t>hosta</a:t>
            </a:r>
            <a:r>
              <a:rPr lang="en-US" sz="3200" dirty="0"/>
              <a:t>, </a:t>
            </a:r>
            <a:r>
              <a:rPr lang="en-US" sz="3200" dirty="0" err="1"/>
              <a:t>adres</a:t>
            </a:r>
            <a:r>
              <a:rPr lang="en-US" sz="3200" dirty="0"/>
              <a:t> IP - </a:t>
            </a:r>
            <a:r>
              <a:rPr lang="en-US" sz="3200" dirty="0" err="1"/>
              <a:t>zdarzenia</a:t>
            </a:r>
            <a:r>
              <a:rPr lang="en-US" sz="3200" dirty="0"/>
              <a:t> </a:t>
            </a:r>
            <a:r>
              <a:rPr lang="en-US" sz="3200" dirty="0" err="1"/>
              <a:t>sieciowe</a:t>
            </a:r>
            <a:r>
              <a:rPr lang="en-US" sz="3200" dirty="0"/>
              <a:t>, </a:t>
            </a:r>
            <a:r>
              <a:rPr lang="en-US" sz="3200" dirty="0" err="1"/>
              <a:t>uwierzytelnianie</a:t>
            </a:r>
            <a:r>
              <a:rPr lang="en-US" sz="3200" dirty="0"/>
              <a:t> </a:t>
            </a:r>
            <a:r>
              <a:rPr lang="en-US" sz="3200" dirty="0" err="1"/>
              <a:t>zdalne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port - </a:t>
            </a:r>
            <a:r>
              <a:rPr lang="en-US" sz="3200" dirty="0" err="1"/>
              <a:t>zdarzenia</a:t>
            </a:r>
            <a:r>
              <a:rPr lang="en-US" sz="3200" dirty="0"/>
              <a:t> </a:t>
            </a:r>
            <a:r>
              <a:rPr lang="en-US" sz="3200" dirty="0" err="1"/>
              <a:t>sieciowe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nazwa</a:t>
            </a:r>
            <a:r>
              <a:rPr lang="en-US" sz="3200" dirty="0"/>
              <a:t> </a:t>
            </a:r>
            <a:r>
              <a:rPr lang="en-US" sz="3200" dirty="0" err="1"/>
              <a:t>pliku</a:t>
            </a:r>
            <a:r>
              <a:rPr lang="en-US" sz="3200" dirty="0"/>
              <a:t> - np. </a:t>
            </a:r>
            <a:r>
              <a:rPr lang="en-US" sz="3200" dirty="0" err="1"/>
              <a:t>operacje</a:t>
            </a:r>
            <a:r>
              <a:rPr lang="en-US" sz="3200" dirty="0"/>
              <a:t> </a:t>
            </a:r>
            <a:r>
              <a:rPr lang="en-US" sz="3200" dirty="0" err="1"/>
              <a:t>systemu</a:t>
            </a:r>
            <a:r>
              <a:rPr lang="en-US" sz="3200" dirty="0"/>
              <a:t> </a:t>
            </a:r>
            <a:r>
              <a:rPr lang="en-US" sz="3200" dirty="0" err="1"/>
              <a:t>plików</a:t>
            </a:r>
            <a:r>
              <a:rPr lang="en-US" sz="3200" dirty="0"/>
              <a:t> (</a:t>
            </a:r>
            <a:r>
              <a:rPr lang="en-US" sz="3200" dirty="0" err="1"/>
              <a:t>tworzenie</a:t>
            </a:r>
            <a:r>
              <a:rPr lang="en-US" sz="3200" dirty="0"/>
              <a:t>/</a:t>
            </a:r>
            <a:r>
              <a:rPr lang="en-US" sz="3200" dirty="0" err="1"/>
              <a:t>usuwanie</a:t>
            </a:r>
            <a:r>
              <a:rPr lang="en-US" sz="3200" dirty="0"/>
              <a:t>/</a:t>
            </a:r>
            <a:r>
              <a:rPr lang="en-US" sz="3200" dirty="0" err="1"/>
              <a:t>odczyt</a:t>
            </a:r>
            <a:r>
              <a:rPr lang="en-US" sz="3200" dirty="0"/>
              <a:t>), ale </a:t>
            </a:r>
            <a:r>
              <a:rPr lang="en-US" sz="3200" dirty="0" err="1"/>
              <a:t>również</a:t>
            </a:r>
            <a:r>
              <a:rPr lang="en-US" sz="3200" dirty="0"/>
              <a:t> np. </a:t>
            </a:r>
            <a:r>
              <a:rPr lang="en-US" sz="3200" dirty="0" err="1"/>
              <a:t>tworzenie</a:t>
            </a:r>
            <a:r>
              <a:rPr lang="en-US" sz="3200" dirty="0"/>
              <a:t> </a:t>
            </a:r>
            <a:r>
              <a:rPr lang="en-US" sz="3200" dirty="0" err="1"/>
              <a:t>procesu</a:t>
            </a: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command line/proces macierzysty – zdarzenia na procesach</a:t>
            </a:r>
            <a:endParaRPr lang="en-US" sz="3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5FBFE22-49D8-4E18-B11B-4F3A99663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586CD-652E-4982-B4AD-09444C78F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1299"/>
            <a:ext cx="12192000" cy="26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8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750949"/>
            <a:ext cx="10994541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 dirty="0"/>
              <a:t>Na </a:t>
            </a:r>
            <a:r>
              <a:rPr lang="en-US" sz="3200" dirty="0" err="1"/>
              <a:t>podstawie</a:t>
            </a:r>
            <a:r>
              <a:rPr lang="en-US" sz="3200" dirty="0"/>
              <a:t> </a:t>
            </a:r>
            <a:r>
              <a:rPr lang="en-US" sz="3200" dirty="0" err="1"/>
              <a:t>zdarzeń</a:t>
            </a:r>
            <a:r>
              <a:rPr lang="en-US" sz="3200" dirty="0"/>
              <a:t> </a:t>
            </a:r>
            <a:r>
              <a:rPr lang="en-US" sz="3200" dirty="0" err="1"/>
              <a:t>bazowych</a:t>
            </a:r>
            <a:r>
              <a:rPr lang="en-US" sz="3200" dirty="0"/>
              <a:t> </a:t>
            </a:r>
            <a:r>
              <a:rPr lang="en-US" sz="3200" dirty="0" err="1"/>
              <a:t>buduje</a:t>
            </a:r>
            <a:r>
              <a:rPr lang="en-US" sz="3200" dirty="0"/>
              <a:t> </a:t>
            </a:r>
            <a:r>
              <a:rPr lang="en-US" sz="3200" dirty="0" err="1"/>
              <a:t>się</a:t>
            </a:r>
            <a:r>
              <a:rPr lang="en-US" sz="3200" dirty="0"/>
              <a:t> </a:t>
            </a:r>
            <a:r>
              <a:rPr lang="en-US" sz="3200" dirty="0" err="1"/>
              <a:t>reguły</a:t>
            </a:r>
            <a:r>
              <a:rPr lang="en-US" sz="3200" dirty="0"/>
              <a:t> </a:t>
            </a:r>
            <a:r>
              <a:rPr lang="en-US" sz="3200" dirty="0" err="1"/>
              <a:t>detekcji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proste</a:t>
            </a:r>
            <a:r>
              <a:rPr lang="en-U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z</a:t>
            </a:r>
            <a:r>
              <a:rPr lang="en-US" sz="3200" dirty="0" err="1"/>
              <a:t>agregowane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k</a:t>
            </a:r>
            <a:r>
              <a:rPr lang="en-US" sz="3200" dirty="0" err="1"/>
              <a:t>orelacyjne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5312386-8C0E-4DB0-BC00-6D37009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3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proste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jedno zdarzenie i warunek jego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pojawienie się pliku o sumie kontrolnej 84fc402b0433365980ad36df89450b96d9141f76fafc69b58601de51c9b3b397 (Mimikatz)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próba nawiązania połączenia sieciowego z adresem IP 39.101.184.55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wyłączenie serwisu Windows Firewall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process nadpisujący pamięć innego procesu (process injection)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nieudana próba zalogowania (zdarzenie uwierzytelniania)</a:t>
            </a:r>
          </a:p>
          <a:p>
            <a:endParaRPr lang="en-US" sz="32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F41495F-C993-4091-BB11-BA9AE96D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6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zagregowane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 dirty="0" err="1"/>
              <a:t>Oparte</a:t>
            </a:r>
            <a:r>
              <a:rPr lang="en-US" sz="3200" dirty="0"/>
              <a:t> o </a:t>
            </a:r>
            <a:r>
              <a:rPr lang="en-US" sz="3200" dirty="0" err="1"/>
              <a:t>wystąpienie</a:t>
            </a:r>
            <a:r>
              <a:rPr lang="en-US" sz="3200" dirty="0"/>
              <a:t> </a:t>
            </a:r>
            <a:r>
              <a:rPr lang="en-US" sz="3200" dirty="0" err="1"/>
              <a:t>więcej</a:t>
            </a:r>
            <a:r>
              <a:rPr lang="en-US" sz="3200" dirty="0"/>
              <a:t> </a:t>
            </a:r>
            <a:r>
              <a:rPr lang="en-US" sz="3200" dirty="0" err="1"/>
              <a:t>niż</a:t>
            </a:r>
            <a:r>
              <a:rPr lang="en-US" sz="3200" dirty="0"/>
              <a:t> </a:t>
            </a:r>
            <a:r>
              <a:rPr lang="en-US" sz="3200" dirty="0" err="1"/>
              <a:t>jednego</a:t>
            </a:r>
            <a:r>
              <a:rPr lang="en-US" sz="3200" dirty="0"/>
              <a:t> </a:t>
            </a:r>
            <a:r>
              <a:rPr lang="en-US" sz="3200" dirty="0" err="1"/>
              <a:t>zdarzenia</a:t>
            </a:r>
            <a:r>
              <a:rPr lang="en-US" sz="3200" dirty="0"/>
              <a:t> </a:t>
            </a:r>
            <a:r>
              <a:rPr lang="en-US" sz="3200" dirty="0" err="1"/>
              <a:t>prostego</a:t>
            </a:r>
            <a:r>
              <a:rPr lang="en-US" sz="3200" dirty="0"/>
              <a:t> o </a:t>
            </a:r>
            <a:r>
              <a:rPr lang="en-US" sz="3200" dirty="0" err="1"/>
              <a:t>danym</a:t>
            </a:r>
            <a:r>
              <a:rPr lang="en-US" sz="3200" dirty="0"/>
              <a:t> </a:t>
            </a:r>
            <a:r>
              <a:rPr lang="en-US" sz="3200" dirty="0" err="1"/>
              <a:t>typie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właściwości</a:t>
            </a:r>
            <a:r>
              <a:rPr lang="en-US" sz="3200" dirty="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 </a:t>
            </a:r>
            <a:r>
              <a:rPr lang="en-US" sz="3200" dirty="0" err="1"/>
              <a:t>najmniej</a:t>
            </a:r>
            <a:r>
              <a:rPr lang="en-US" sz="3200" dirty="0"/>
              <a:t> 10 </a:t>
            </a:r>
            <a:r>
              <a:rPr lang="en-US" sz="3200" dirty="0" err="1"/>
              <a:t>nieudanych</a:t>
            </a:r>
            <a:r>
              <a:rPr lang="en-US" sz="3200" dirty="0"/>
              <a:t> </a:t>
            </a:r>
            <a:r>
              <a:rPr lang="en-US" sz="3200" dirty="0" err="1"/>
              <a:t>logowań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danego</a:t>
            </a:r>
            <a:r>
              <a:rPr lang="en-US" sz="3200" dirty="0"/>
              <a:t> </a:t>
            </a:r>
            <a:r>
              <a:rPr lang="en-US" sz="3200" dirty="0" err="1"/>
              <a:t>użytkownika</a:t>
            </a:r>
            <a:r>
              <a:rPr lang="en-US" sz="3200" dirty="0"/>
              <a:t> </a:t>
            </a:r>
            <a:r>
              <a:rPr lang="en-US" sz="3200" dirty="0" err="1"/>
              <a:t>docelowego</a:t>
            </a:r>
            <a:r>
              <a:rPr lang="en-US" sz="3200" dirty="0"/>
              <a:t> w </a:t>
            </a:r>
            <a:r>
              <a:rPr lang="en-US" sz="3200" dirty="0" err="1"/>
              <a:t>ciągu</a:t>
            </a:r>
            <a:r>
              <a:rPr lang="en-US" sz="3200" dirty="0"/>
              <a:t> </a:t>
            </a:r>
            <a:r>
              <a:rPr lang="en-US" sz="3200" dirty="0" err="1"/>
              <a:t>godziny</a:t>
            </a:r>
            <a:r>
              <a:rPr lang="en-US" sz="3200" dirty="0"/>
              <a:t> (</a:t>
            </a:r>
            <a:r>
              <a:rPr lang="en-US" sz="3200" i="1" dirty="0"/>
              <a:t>brute force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 </a:t>
            </a:r>
            <a:r>
              <a:rPr lang="en-US" sz="3200" dirty="0" err="1"/>
              <a:t>najmniej</a:t>
            </a:r>
            <a:r>
              <a:rPr lang="en-US" sz="3200" dirty="0"/>
              <a:t> 10 </a:t>
            </a:r>
            <a:r>
              <a:rPr lang="en-US" sz="3200" dirty="0" err="1"/>
              <a:t>nieudanych</a:t>
            </a:r>
            <a:r>
              <a:rPr lang="en-US" sz="3200" dirty="0"/>
              <a:t> </a:t>
            </a:r>
            <a:r>
              <a:rPr lang="en-US" sz="3200" dirty="0" err="1"/>
              <a:t>logowań</a:t>
            </a:r>
            <a:r>
              <a:rPr lang="en-US" sz="3200" dirty="0"/>
              <a:t> </a:t>
            </a:r>
            <a:r>
              <a:rPr lang="en-US" sz="3200" dirty="0" err="1"/>
              <a:t>pochodzących</a:t>
            </a:r>
            <a:r>
              <a:rPr lang="en-US" sz="3200" dirty="0"/>
              <a:t> z </a:t>
            </a:r>
            <a:r>
              <a:rPr lang="en-US" sz="3200" dirty="0" err="1"/>
              <a:t>danego</a:t>
            </a:r>
            <a:r>
              <a:rPr lang="en-US" sz="3200" dirty="0"/>
              <a:t> </a:t>
            </a:r>
            <a:r>
              <a:rPr lang="en-US" sz="3200" dirty="0" err="1"/>
              <a:t>hosta</a:t>
            </a:r>
            <a:r>
              <a:rPr lang="en-US" sz="3200" dirty="0"/>
              <a:t> (</a:t>
            </a:r>
            <a:r>
              <a:rPr lang="en-US" sz="3200" dirty="0" err="1"/>
              <a:t>źródłowy</a:t>
            </a:r>
            <a:r>
              <a:rPr lang="en-US" sz="3200" dirty="0"/>
              <a:t> </a:t>
            </a:r>
            <a:r>
              <a:rPr lang="en-US" sz="3200" dirty="0" err="1"/>
              <a:t>adres</a:t>
            </a:r>
            <a:r>
              <a:rPr lang="en-US" sz="3200" dirty="0"/>
              <a:t> IP) w </a:t>
            </a:r>
            <a:r>
              <a:rPr lang="en-US" sz="3200" dirty="0" err="1"/>
              <a:t>ciągu</a:t>
            </a:r>
            <a:r>
              <a:rPr lang="en-US" sz="3200" dirty="0"/>
              <a:t> </a:t>
            </a:r>
            <a:r>
              <a:rPr lang="en-US" sz="3200" dirty="0" err="1"/>
              <a:t>doby</a:t>
            </a:r>
            <a:r>
              <a:rPr lang="en-US" sz="3200" dirty="0"/>
              <a:t> (</a:t>
            </a:r>
            <a:r>
              <a:rPr lang="en-US" sz="3200" i="1" dirty="0"/>
              <a:t>brute force</a:t>
            </a:r>
            <a:r>
              <a:rPr lang="en-US" sz="3200" dirty="0"/>
              <a:t>/</a:t>
            </a:r>
            <a:r>
              <a:rPr lang="en-US" sz="3200" i="1" dirty="0"/>
              <a:t>password spray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 </a:t>
            </a:r>
            <a:r>
              <a:rPr lang="en-US" sz="3200" dirty="0" err="1"/>
              <a:t>najmniej</a:t>
            </a:r>
            <a:r>
              <a:rPr lang="en-US" sz="3200" dirty="0"/>
              <a:t> 60 </a:t>
            </a:r>
            <a:r>
              <a:rPr lang="en-US" sz="3200" dirty="0" err="1"/>
              <a:t>plików</a:t>
            </a:r>
            <a:r>
              <a:rPr lang="en-US" sz="3200" dirty="0"/>
              <a:t> </a:t>
            </a:r>
            <a:r>
              <a:rPr lang="en-US" sz="3200" dirty="0" err="1"/>
              <a:t>otwartych</a:t>
            </a:r>
            <a:r>
              <a:rPr lang="pl-PL" sz="3200" dirty="0"/>
              <a:t> do zapisu</a:t>
            </a:r>
            <a:r>
              <a:rPr lang="en-US" sz="3200" dirty="0"/>
              <a:t> </a:t>
            </a:r>
            <a:r>
              <a:rPr lang="en-US" sz="3200" dirty="0" err="1"/>
              <a:t>przez</a:t>
            </a:r>
            <a:r>
              <a:rPr lang="en-US" sz="3200" dirty="0"/>
              <a:t> </a:t>
            </a:r>
            <a:r>
              <a:rPr lang="en-US" sz="3200" dirty="0" err="1"/>
              <a:t>dany</a:t>
            </a:r>
            <a:r>
              <a:rPr lang="en-US" sz="3200" dirty="0"/>
              <a:t> process w </a:t>
            </a:r>
            <a:r>
              <a:rPr lang="en-US" sz="3200" dirty="0" err="1"/>
              <a:t>ciągu</a:t>
            </a:r>
            <a:r>
              <a:rPr lang="en-US" sz="3200" dirty="0"/>
              <a:t> 30 </a:t>
            </a:r>
            <a:r>
              <a:rPr lang="en-US" sz="3200" dirty="0" err="1"/>
              <a:t>sekund</a:t>
            </a:r>
            <a:r>
              <a:rPr lang="en-US" sz="3200" dirty="0"/>
              <a:t> (</a:t>
            </a:r>
            <a:r>
              <a:rPr lang="en-US" sz="3200" i="1" dirty="0" err="1"/>
              <a:t>potencjalny</a:t>
            </a:r>
            <a:r>
              <a:rPr lang="en-US" sz="3200" i="1" dirty="0"/>
              <a:t> ransomware</a:t>
            </a:r>
            <a:r>
              <a:rPr lang="en-US" sz="3200" dirty="0"/>
              <a:t>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0EE2BCE-BA1A-4C2F-87E1-280E1C7BE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4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korelacyjne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dowolne kombinacje zdarzeń prostych,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udane zalogowanie się po co najmniej 20 wcześniejszych nieudanych próbach (</a:t>
            </a:r>
            <a:r>
              <a:rPr lang="en-US" sz="3200" i="1"/>
              <a:t>udany bruteforce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zalogowanie się na użytkownika administracyjnego i uruchomienie programu spoza odgórnie określonej listy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wywołanie w ciągu godziny co najmniej 3 komend z danej listy (np. </a:t>
            </a:r>
            <a:r>
              <a:rPr lang="en-US" sz="3200" i="1"/>
              <a:t>systeminfo</a:t>
            </a:r>
            <a:r>
              <a:rPr lang="en-US" sz="3200"/>
              <a:t>, </a:t>
            </a:r>
            <a:r>
              <a:rPr lang="en-US" sz="3200" i="1"/>
              <a:t>ipconfig</a:t>
            </a:r>
            <a:r>
              <a:rPr lang="en-US" sz="3200"/>
              <a:t>, </a:t>
            </a:r>
            <a:r>
              <a:rPr lang="en-US" sz="3200" i="1"/>
              <a:t>nslookup, telnet, whoami</a:t>
            </a:r>
            <a:r>
              <a:rPr lang="en-US" sz="3200"/>
              <a:t>, </a:t>
            </a:r>
            <a:r>
              <a:rPr lang="en-US" sz="3200" i="1"/>
              <a:t>tasklist</a:t>
            </a:r>
            <a:r>
              <a:rPr lang="en-US" sz="3200"/>
              <a:t>, </a:t>
            </a:r>
            <a:r>
              <a:rPr lang="en-US" sz="3200" i="1"/>
              <a:t>sc</a:t>
            </a:r>
            <a:r>
              <a:rPr lang="en-US" sz="3200"/>
              <a:t>, </a:t>
            </a:r>
            <a:r>
              <a:rPr lang="en-US" sz="3200" i="1"/>
              <a:t>wmic</a:t>
            </a:r>
            <a:r>
              <a:rPr lang="en-US" sz="3200"/>
              <a:t>, </a:t>
            </a:r>
            <a:r>
              <a:rPr lang="en-US" sz="3200" i="1"/>
              <a:t>powershell, rundll32</a:t>
            </a:r>
            <a:r>
              <a:rPr lang="en-US" sz="3200"/>
              <a:t> - potencjalny ofensywny rekonesans)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47A08BD-9535-46BA-9E96-0F1955F2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 dirty="0" err="1"/>
              <a:t>Większość</a:t>
            </a:r>
            <a:r>
              <a:rPr lang="en-US" sz="3200" dirty="0"/>
              <a:t> </a:t>
            </a:r>
            <a:r>
              <a:rPr lang="en-US" sz="3200" dirty="0" err="1"/>
              <a:t>reguł</a:t>
            </a:r>
            <a:r>
              <a:rPr lang="en-US" sz="3200" dirty="0"/>
              <a:t> (</a:t>
            </a:r>
            <a:r>
              <a:rPr lang="en-US" sz="3200" dirty="0" err="1"/>
              <a:t>zarówno</a:t>
            </a:r>
            <a:r>
              <a:rPr lang="en-US" sz="3200" dirty="0"/>
              <a:t> w AV, EDR jak </a:t>
            </a:r>
            <a:r>
              <a:rPr lang="en-US" sz="3200" dirty="0" err="1"/>
              <a:t>i</a:t>
            </a:r>
            <a:r>
              <a:rPr lang="en-US" sz="3200" dirty="0"/>
              <a:t> SIEM) </a:t>
            </a:r>
            <a:r>
              <a:rPr lang="en-US" sz="3200" dirty="0" err="1"/>
              <a:t>opiera</a:t>
            </a:r>
            <a:r>
              <a:rPr lang="en-US" sz="3200" dirty="0"/>
              <a:t> </a:t>
            </a:r>
            <a:r>
              <a:rPr lang="en-US" sz="3200" dirty="0" err="1"/>
              <a:t>się</a:t>
            </a:r>
            <a:r>
              <a:rPr lang="en-US" sz="3200" dirty="0"/>
              <a:t> o </a:t>
            </a:r>
            <a:r>
              <a:rPr lang="en-US" sz="3200" b="1" dirty="0" err="1"/>
              <a:t>scenariusze</a:t>
            </a:r>
            <a:r>
              <a:rPr lang="en-US" sz="3200" b="1" dirty="0"/>
              <a:t> </a:t>
            </a:r>
            <a:r>
              <a:rPr lang="en-US" sz="3200" b="1" dirty="0" err="1"/>
              <a:t>wprost</a:t>
            </a:r>
            <a:r>
              <a:rPr lang="en-US" sz="3200" b="1" dirty="0"/>
              <a:t> </a:t>
            </a:r>
            <a:r>
              <a:rPr lang="en-US" sz="3200" b="1" dirty="0" err="1"/>
              <a:t>niepożądane</a:t>
            </a:r>
            <a:r>
              <a:rPr lang="en-US" sz="3200" b="1" dirty="0"/>
              <a:t> (blacklist)</a:t>
            </a:r>
            <a:r>
              <a:rPr lang="en-US" sz="3200" dirty="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wykrycie</a:t>
            </a:r>
            <a:r>
              <a:rPr lang="en-US" sz="3200" dirty="0"/>
              <a:t> </a:t>
            </a:r>
            <a:r>
              <a:rPr lang="en-US" sz="3200" dirty="0" err="1"/>
              <a:t>obecności</a:t>
            </a:r>
            <a:r>
              <a:rPr lang="en-US" sz="3200" dirty="0"/>
              <a:t>/</a:t>
            </a:r>
            <a:r>
              <a:rPr lang="en-US" sz="3200" dirty="0" err="1"/>
              <a:t>użycia</a:t>
            </a:r>
            <a:r>
              <a:rPr lang="en-US" sz="3200" dirty="0"/>
              <a:t> </a:t>
            </a:r>
            <a:r>
              <a:rPr lang="en-US" sz="3200" dirty="0" err="1"/>
              <a:t>narzędzia</a:t>
            </a:r>
            <a:r>
              <a:rPr lang="en-US" sz="3200" dirty="0"/>
              <a:t> </a:t>
            </a:r>
            <a:r>
              <a:rPr lang="en-US" sz="3200" dirty="0" err="1"/>
              <a:t>ofensywnego</a:t>
            </a:r>
            <a:r>
              <a:rPr lang="en-US" sz="3200" dirty="0"/>
              <a:t> (np. </a:t>
            </a:r>
            <a:r>
              <a:rPr lang="en-US" sz="3200" i="1" dirty="0" err="1"/>
              <a:t>nmap</a:t>
            </a:r>
            <a:r>
              <a:rPr lang="en-US" sz="3200" dirty="0"/>
              <a:t>, </a:t>
            </a:r>
            <a:r>
              <a:rPr lang="en-US" sz="3200" i="1" dirty="0" err="1"/>
              <a:t>mimikatz</a:t>
            </a:r>
            <a:r>
              <a:rPr lang="en-US" sz="3200" dirty="0"/>
              <a:t>, </a:t>
            </a:r>
            <a:r>
              <a:rPr lang="en-US" sz="3200" i="1" dirty="0"/>
              <a:t>Bloodhound</a:t>
            </a:r>
            <a:r>
              <a:rPr lang="en-US" sz="3200" dirty="0"/>
              <a:t>) </a:t>
            </a:r>
            <a:r>
              <a:rPr lang="en-US" sz="3200" dirty="0" err="1"/>
              <a:t>lub</a:t>
            </a:r>
            <a:r>
              <a:rPr lang="en-US" sz="3200" dirty="0"/>
              <a:t> </a:t>
            </a:r>
            <a:r>
              <a:rPr lang="en-US" sz="3200" dirty="0" err="1"/>
              <a:t>wykrycie</a:t>
            </a:r>
            <a:r>
              <a:rPr lang="en-US" sz="3200" dirty="0"/>
              <a:t> malware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baz</a:t>
            </a:r>
            <a:r>
              <a:rPr lang="pl-PL" sz="3200" dirty="0"/>
              <a:t>i</a:t>
            </a:r>
            <a:r>
              <a:rPr lang="en-US" sz="3200" dirty="0"/>
              <a:t>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sygnatury</a:t>
            </a:r>
            <a:r>
              <a:rPr lang="en-US" sz="3200" dirty="0"/>
              <a:t> (</a:t>
            </a:r>
            <a:r>
              <a:rPr lang="en-US" sz="3200" dirty="0" err="1"/>
              <a:t>suma</a:t>
            </a:r>
            <a:r>
              <a:rPr lang="en-US" sz="3200" dirty="0"/>
              <a:t> </a:t>
            </a:r>
            <a:r>
              <a:rPr lang="en-US" sz="3200" dirty="0" err="1"/>
              <a:t>kontrolna</a:t>
            </a:r>
            <a:r>
              <a:rPr lang="en-US" sz="3200" dirty="0"/>
              <a:t>/</a:t>
            </a:r>
            <a:r>
              <a:rPr lang="en-US" sz="3200" dirty="0" err="1"/>
              <a:t>ciąg</a:t>
            </a:r>
            <a:r>
              <a:rPr lang="en-US" sz="3200" dirty="0"/>
              <a:t> </a:t>
            </a:r>
            <a:r>
              <a:rPr lang="en-US" sz="3200" dirty="0" err="1"/>
              <a:t>znaków</a:t>
            </a:r>
            <a:r>
              <a:rPr lang="en-US" sz="3200" dirty="0"/>
              <a:t>/</a:t>
            </a:r>
            <a:r>
              <a:rPr lang="en-US" sz="3200" dirty="0" err="1"/>
              <a:t>reguła</a:t>
            </a:r>
            <a:r>
              <a:rPr lang="en-US" sz="3200" dirty="0"/>
              <a:t> YARA)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nazwy</a:t>
            </a:r>
            <a:r>
              <a:rPr lang="en-US" sz="3200" dirty="0"/>
              <a:t> </a:t>
            </a:r>
            <a:r>
              <a:rPr lang="en-US" sz="3200" dirty="0" err="1"/>
              <a:t>pliku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heurystyki</a:t>
            </a:r>
            <a:r>
              <a:rPr lang="en-US" sz="3200" dirty="0"/>
              <a:t> (</a:t>
            </a:r>
            <a:r>
              <a:rPr lang="en-US" sz="3200" dirty="0" err="1"/>
              <a:t>wzorce</a:t>
            </a:r>
            <a:r>
              <a:rPr lang="en-US" sz="3200" dirty="0"/>
              <a:t> </a:t>
            </a:r>
            <a:r>
              <a:rPr lang="en-US" sz="3200" dirty="0" err="1"/>
              <a:t>zachowań</a:t>
            </a:r>
            <a:r>
              <a:rPr lang="en-US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kombinacji</a:t>
            </a:r>
            <a:r>
              <a:rPr lang="en-US" sz="3200" dirty="0"/>
              <a:t> </a:t>
            </a:r>
            <a:r>
              <a:rPr lang="en-US" sz="3200" dirty="0" err="1"/>
              <a:t>powyższych</a:t>
            </a:r>
            <a:r>
              <a:rPr lang="en-US" sz="3200" dirty="0"/>
              <a:t> (AI, machine learning)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9BEE7F0-EAE7-48D4-B440-A48356C9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8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9178" y="1119182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konkretnych zdarzeń systemowych,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zdarzenia logowania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uzyskania dostępu do zasobu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połączenia sieciowe (zaakceptowane, odrzucone)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próba nadpisania pliku wykonywalnego/konfiguracyjnego, itd.  (udana, nieudana)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modyfikacja jednego działającego procesu przez drugi (process injection)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jakiekolwiek reguły odzwierciedlające techniki z macierzy MITRE ATT&amp;CK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BE053CA-1698-432A-BA9C-DBE0762C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503673" y="62788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Idealne podejście do bezpieczeństwa - whitelist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7845" y="1584377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Idealnym podejściem do bezpieczeństwa jest: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domyślna odmowa/blokowanie/raportowanie wszystkiego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dodawanie wyjątków od tej reguły</a:t>
            </a:r>
          </a:p>
          <a:p>
            <a:endParaRPr lang="en-US" sz="3200"/>
          </a:p>
          <a:p>
            <a:r>
              <a:rPr lang="en-US" sz="3200"/>
              <a:t>Zastosowanie: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polityki firewall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reguły dostępu (ACL - Access Control Lists)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walidacja wejścia w aplikacjach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wykrywanie anomalii w zdarzeniach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?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7EE6F01-2E1F-4C7D-BD76-FEF3653E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1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 dirty="0" err="1"/>
              <a:t>Idealne</a:t>
            </a:r>
            <a:r>
              <a:rPr lang="en-US" sz="3600" dirty="0"/>
              <a:t> </a:t>
            </a:r>
            <a:r>
              <a:rPr lang="en-US" sz="3600" dirty="0" err="1"/>
              <a:t>podejście</a:t>
            </a:r>
            <a:r>
              <a:rPr lang="en-US" sz="3600" dirty="0"/>
              <a:t>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stworzenie</a:t>
            </a:r>
            <a:r>
              <a:rPr lang="en-US" sz="3600" dirty="0"/>
              <a:t> </a:t>
            </a:r>
            <a:r>
              <a:rPr lang="en-US" sz="3600" dirty="0" err="1"/>
              <a:t>reguł</a:t>
            </a:r>
            <a:r>
              <a:rPr lang="en-US" sz="3600" dirty="0"/>
              <a:t> </a:t>
            </a:r>
            <a:r>
              <a:rPr lang="en-US" sz="3600" dirty="0" err="1"/>
              <a:t>opisujących</a:t>
            </a:r>
            <a:r>
              <a:rPr lang="en-US" sz="3600" dirty="0"/>
              <a:t> </a:t>
            </a:r>
            <a:r>
              <a:rPr lang="en-US" sz="3600" dirty="0" err="1"/>
              <a:t>normalne</a:t>
            </a:r>
            <a:r>
              <a:rPr lang="en-US" sz="3600" dirty="0"/>
              <a:t> </a:t>
            </a:r>
            <a:r>
              <a:rPr lang="en-US" sz="3600" dirty="0" err="1"/>
              <a:t>funkcjonowanie</a:t>
            </a:r>
            <a:r>
              <a:rPr lang="en-US" sz="3600" dirty="0"/>
              <a:t> system</a:t>
            </a:r>
            <a:r>
              <a:rPr lang="pl-PL" sz="3600" dirty="0"/>
              <a:t>u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zwracanie</a:t>
            </a:r>
            <a:r>
              <a:rPr lang="en-US" sz="3600" dirty="0"/>
              <a:t> </a:t>
            </a:r>
            <a:r>
              <a:rPr lang="en-US" sz="3600" dirty="0" err="1"/>
              <a:t>uwagi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wszystko</a:t>
            </a:r>
            <a:r>
              <a:rPr lang="en-US" sz="3600" dirty="0"/>
              <a:t>, co do </a:t>
            </a:r>
            <a:r>
              <a:rPr lang="en-US" sz="3600" dirty="0" err="1"/>
              <a:t>tych</a:t>
            </a:r>
            <a:r>
              <a:rPr lang="en-US" sz="3600" dirty="0"/>
              <a:t> </a:t>
            </a:r>
            <a:r>
              <a:rPr lang="en-US" sz="3600" dirty="0" err="1"/>
              <a:t>reguł</a:t>
            </a:r>
            <a:r>
              <a:rPr lang="en-US" sz="3600" dirty="0"/>
              <a:t> </a:t>
            </a:r>
            <a:r>
              <a:rPr lang="en-US" sz="3600" dirty="0" err="1"/>
              <a:t>nie</a:t>
            </a:r>
            <a:r>
              <a:rPr lang="en-US" sz="3600" dirty="0"/>
              <a:t> </a:t>
            </a:r>
            <a:r>
              <a:rPr lang="en-US" sz="3600" dirty="0" err="1"/>
              <a:t>pasuje</a:t>
            </a:r>
            <a:r>
              <a:rPr lang="en-US" sz="3600" dirty="0"/>
              <a:t> (</a:t>
            </a:r>
            <a:r>
              <a:rPr lang="en-US" sz="3600" dirty="0" err="1"/>
              <a:t>wykrywanie</a:t>
            </a:r>
            <a:r>
              <a:rPr lang="en-US" sz="3600" dirty="0"/>
              <a:t> </a:t>
            </a:r>
            <a:r>
              <a:rPr lang="en-US" sz="3600" dirty="0" err="1"/>
              <a:t>nieznanego</a:t>
            </a:r>
            <a:r>
              <a:rPr lang="en-US" sz="36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03B9B49-FA5A-478A-9BF4-C5889311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7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64771" y="1783883"/>
            <a:ext cx="11055927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/>
              <a:t>Realne podejście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idealne podejście jest skrajnie trudne w praktycznej implementacji (ogromne zróżnicowanie zawartości logów, skala, ograniczenia techniczne i zasobowe   narzędzia SIEM)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w praktyce stosuje się podejście mieszane, z przewagą reguł opartych o znane scenariusze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11F75C2-890A-45AE-85CE-573178503EF5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3D4CFEE-128E-49A9-ABC0-3A05E61C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0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selektywne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24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/>
              <a:t>Często stosuje się reguły selektywnie wykrywające anomalie, np: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w godzinach innych niż biznesowe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na innym systemie niż zazwyczaj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sieciowa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procesora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nieudane logowanie na nieznanego (spoza listy) użytkownika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zalogowanie się na administratora inną metodą, niż standardowo stosuje się w organizacji (np. PSEXEC zamiast WMI)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zapytanie DNS o domenę, której reputacja nie jest znana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sieciowa na nietypowym dla systemu/sieci protokole/porcie</a:t>
            </a: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AAC37BC-0ECA-4D78-8AC6-617562FB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143A4-37BF-488D-8722-78B416321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7026"/>
            <a:ext cx="12192000" cy="24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5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725694"/>
            <a:ext cx="10190285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Endpoint Detection &amp; Response - nowoczesne połączenie funkcjonalności SIEM i AV</a:t>
            </a:r>
          </a:p>
          <a:p>
            <a:pPr lvl="0"/>
            <a:endParaRPr lang="en-US" sz="3600"/>
          </a:p>
          <a:p>
            <a:pPr lvl="0"/>
            <a:r>
              <a:rPr lang="en-US" sz="3600" u="sng"/>
              <a:t>Podstawowe pojęcia: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endpoint - system, na którym działa agent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- component systemu EDR działający na chronionym systemie (endpoincie)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CC742-F87A-4DE7-89B7-4E032C8D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11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507076" y="66563"/>
            <a:ext cx="11022677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4648" y="1616530"/>
            <a:ext cx="1071510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000"/>
              <a:t>EDR - nowoczesne połączenie funkcjonalności SIEM i AV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działający na systemie - </a:t>
            </a:r>
            <a:r>
              <a:rPr lang="en-US" sz="3600" b="1"/>
              <a:t>endpoint protection</a:t>
            </a: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wysyłanie zdarzeń na zdalny serwer (tak jak w SIEM)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funkcjonalności pozwalające na reagowanie na incydent (</a:t>
            </a:r>
            <a:r>
              <a:rPr lang="en-US" sz="3600" b="1"/>
              <a:t>response</a:t>
            </a:r>
            <a:r>
              <a:rPr lang="en-US" sz="360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D2B24-6CF3-40D7-AB98-6DE3B60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4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jak w AV: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maksymalne uprawnienia (usługa z uprawnieniami </a:t>
            </a:r>
            <a:r>
              <a:rPr lang="en-US" sz="3600" i="1"/>
              <a:t>root</a:t>
            </a:r>
            <a:r>
              <a:rPr lang="en-US" sz="3600"/>
              <a:t>/</a:t>
            </a:r>
            <a:r>
              <a:rPr lang="en-US" sz="3600" i="1"/>
              <a:t>SYSTEM </a:t>
            </a:r>
            <a:r>
              <a:rPr lang="en-US" sz="3600"/>
              <a:t>+ moduł jądra </a:t>
            </a:r>
            <a:r>
              <a:rPr lang="en-US" sz="3600" i="1"/>
              <a:t>RING 0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wykrywanie złośliwych zachowań (</a:t>
            </a:r>
            <a:r>
              <a:rPr lang="en-US" sz="3600" b="1"/>
              <a:t>detection</a:t>
            </a:r>
            <a:r>
              <a:rPr lang="en-US" sz="3600"/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heurystyka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machine learning, AI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sygnatury/sumy kontrolne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blokowania (</a:t>
            </a:r>
            <a:r>
              <a:rPr lang="en-US" sz="3600" b="1"/>
              <a:t>prevention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ochrona przed usunięciem/zabiciem - tzw. self-protection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A8D72-EA70-4919-9069-4C2C41F0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1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podobne do SIEM: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zbieranie i wysyłanie zdarzeń na zewnętrzny serwer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konfigurowalna retencja i możliwość archiwizacji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analizy w czasie rzeczywistym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proste reguły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reguły korelacyjne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możliwość manualnego przeszukiwania i analizy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forensics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threat hunting</a:t>
            </a:r>
          </a:p>
          <a:p>
            <a:pPr lvl="0"/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A5726-A52C-47C0-8C41-5C70284D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4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43029" y="1143803"/>
            <a:ext cx="10786725" cy="566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 u="sng" dirty="0"/>
              <a:t>EDR - </a:t>
            </a:r>
            <a:r>
              <a:rPr lang="en-US" sz="3600" u="sng" dirty="0" err="1"/>
              <a:t>funkcjonalności</a:t>
            </a:r>
            <a:r>
              <a:rPr lang="en-US" sz="3600" u="sng" dirty="0"/>
              <a:t> </a:t>
            </a:r>
            <a:r>
              <a:rPr lang="en-US" sz="3600" u="sng" dirty="0" err="1"/>
              <a:t>pozwalające</a:t>
            </a:r>
            <a:r>
              <a:rPr lang="en-US" sz="3600" u="sng" dirty="0"/>
              <a:t> </a:t>
            </a:r>
            <a:r>
              <a:rPr lang="en-US" sz="3600" u="sng" dirty="0" err="1"/>
              <a:t>reagować</a:t>
            </a:r>
            <a:r>
              <a:rPr lang="pl-PL" sz="3600" u="sng" dirty="0"/>
              <a:t> -</a:t>
            </a:r>
            <a:endParaRPr lang="en-US" sz="3600" u="sng" dirty="0"/>
          </a:p>
          <a:p>
            <a:pPr lvl="0"/>
            <a:r>
              <a:rPr lang="en-US" sz="3600" u="sng" dirty="0" err="1"/>
              <a:t>możliwość</a:t>
            </a:r>
            <a:r>
              <a:rPr lang="en-US" sz="3600" u="sng" dirty="0"/>
              <a:t> </a:t>
            </a:r>
            <a:r>
              <a:rPr lang="en-US" sz="3600" u="sng" dirty="0" err="1"/>
              <a:t>reagowania</a:t>
            </a:r>
            <a:r>
              <a:rPr lang="en-US" sz="3600" u="sng" dirty="0"/>
              <a:t> </a:t>
            </a:r>
            <a:r>
              <a:rPr lang="en-US" sz="3600" u="sng" dirty="0" err="1"/>
              <a:t>na</a:t>
            </a:r>
            <a:r>
              <a:rPr lang="en-US" sz="3600" u="sng" dirty="0"/>
              <a:t> </a:t>
            </a:r>
            <a:r>
              <a:rPr lang="en-US" sz="3600" u="sng" dirty="0" err="1"/>
              <a:t>incydenty</a:t>
            </a:r>
            <a:r>
              <a:rPr lang="en-US" sz="3600" u="sng" dirty="0"/>
              <a:t> (</a:t>
            </a:r>
            <a:r>
              <a:rPr lang="en-US" sz="3600" b="1" u="sng" dirty="0"/>
              <a:t>response</a:t>
            </a:r>
            <a:r>
              <a:rPr lang="en-US" sz="3600" u="sng" dirty="0"/>
              <a:t>)</a:t>
            </a:r>
          </a:p>
          <a:p>
            <a:pPr lvl="0"/>
            <a:endParaRPr lang="en-US" sz="3600" u="sng" dirty="0"/>
          </a:p>
          <a:p>
            <a:pPr lvl="0"/>
            <a:r>
              <a:rPr lang="en-US" sz="3600" dirty="0" err="1"/>
              <a:t>Popularne</a:t>
            </a:r>
            <a:r>
              <a:rPr lang="en-US" sz="3600" dirty="0"/>
              <a:t> </a:t>
            </a:r>
            <a:r>
              <a:rPr lang="en-US" sz="3600" dirty="0" err="1"/>
              <a:t>funkcjonalności</a:t>
            </a:r>
            <a:r>
              <a:rPr lang="en-US" sz="3600" dirty="0"/>
              <a:t> </a:t>
            </a:r>
            <a:r>
              <a:rPr lang="en-US" sz="3600" dirty="0" err="1"/>
              <a:t>dające</a:t>
            </a:r>
            <a:r>
              <a:rPr lang="en-US" sz="3600" dirty="0"/>
              <a:t> </a:t>
            </a:r>
            <a:r>
              <a:rPr lang="en-US" sz="3600" dirty="0" err="1"/>
              <a:t>operatorom</a:t>
            </a:r>
            <a:r>
              <a:rPr lang="en-US" sz="3600" dirty="0"/>
              <a:t> </a:t>
            </a:r>
            <a:r>
              <a:rPr lang="en-US" sz="3600" dirty="0" err="1"/>
              <a:t>możliwość</a:t>
            </a:r>
            <a:r>
              <a:rPr lang="en-US" sz="3600" dirty="0"/>
              <a:t>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przeglądania</a:t>
            </a:r>
            <a:r>
              <a:rPr lang="en-US" sz="3200" dirty="0"/>
              <a:t> </a:t>
            </a:r>
            <a:r>
              <a:rPr lang="en-US" sz="3200" dirty="0" err="1"/>
              <a:t>listy</a:t>
            </a:r>
            <a:r>
              <a:rPr lang="en-US" sz="3200" dirty="0"/>
              <a:t> </a:t>
            </a:r>
            <a:r>
              <a:rPr lang="en-US" sz="3200" dirty="0" err="1"/>
              <a:t>procesów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zabijania</a:t>
            </a:r>
            <a:r>
              <a:rPr lang="en-US" sz="3200" dirty="0"/>
              <a:t> </a:t>
            </a:r>
            <a:r>
              <a:rPr lang="en-US" sz="3200" dirty="0" err="1"/>
              <a:t>procesów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wykonywania</a:t>
            </a:r>
            <a:r>
              <a:rPr lang="en-US" sz="3200" dirty="0"/>
              <a:t> </a:t>
            </a:r>
            <a:r>
              <a:rPr lang="en-US" sz="3200" dirty="0" err="1"/>
              <a:t>zrzutów</a:t>
            </a:r>
            <a:r>
              <a:rPr lang="en-US" sz="3200" dirty="0"/>
              <a:t> </a:t>
            </a:r>
            <a:r>
              <a:rPr lang="en-US" sz="3200" dirty="0" err="1"/>
              <a:t>pamięci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przeglądania</a:t>
            </a:r>
            <a:r>
              <a:rPr lang="en-US" sz="3200" dirty="0"/>
              <a:t> </a:t>
            </a:r>
            <a:r>
              <a:rPr lang="en-US" sz="3200" dirty="0" err="1"/>
              <a:t>systemu</a:t>
            </a:r>
            <a:r>
              <a:rPr lang="en-US" sz="3200" dirty="0"/>
              <a:t> </a:t>
            </a:r>
            <a:r>
              <a:rPr lang="en-US" sz="3200" dirty="0" err="1"/>
              <a:t>plików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przeszukiwania</a:t>
            </a:r>
            <a:r>
              <a:rPr lang="en-US" sz="3200" dirty="0"/>
              <a:t> </a:t>
            </a:r>
            <a:r>
              <a:rPr lang="en-US" sz="3200" dirty="0" err="1"/>
              <a:t>logów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pobierania</a:t>
            </a:r>
            <a:r>
              <a:rPr lang="en-US" sz="3200" dirty="0"/>
              <a:t> </a:t>
            </a:r>
            <a:r>
              <a:rPr lang="en-US" sz="3200" dirty="0" err="1"/>
              <a:t>plików</a:t>
            </a:r>
            <a:endParaRPr lang="en-U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blokowanie</a:t>
            </a:r>
            <a:r>
              <a:rPr lang="en-US" sz="3200" dirty="0"/>
              <a:t> </a:t>
            </a:r>
            <a:r>
              <a:rPr lang="en-US" sz="3200" dirty="0" err="1"/>
              <a:t>łączności</a:t>
            </a:r>
            <a:r>
              <a:rPr lang="en-US" sz="3200" dirty="0"/>
              <a:t> </a:t>
            </a:r>
            <a:r>
              <a:rPr lang="en-US" sz="3200" dirty="0" err="1"/>
              <a:t>sieciowej</a:t>
            </a:r>
            <a:r>
              <a:rPr lang="en-US" sz="3200" dirty="0"/>
              <a:t> (network containment)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705AA-DDF2-4E68-B3E1-3E199AD3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84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/>
            <a:r>
              <a:rPr lang="en-US" sz="2800"/>
              <a:t>Pojęcie Threat Huntingu odnosi się przede wszystkim do aktywnego poszukiwania dowodów  na zaistnienie incydentu bezpieczeństwa w swoim własnym środowisku.</a:t>
            </a:r>
          </a:p>
          <a:p>
            <a:pPr lvl="1"/>
            <a:endParaRPr lang="en-US" sz="2800"/>
          </a:p>
          <a:p>
            <a:pPr lvl="1"/>
            <a:r>
              <a:rPr lang="en-US" sz="2800"/>
              <a:t>Podejście polega na:</a:t>
            </a:r>
          </a:p>
          <a:p>
            <a:pPr lvl="1"/>
            <a:r>
              <a:rPr lang="en-US" sz="2800"/>
              <a:t>1. postawieniu hipotezy (np. o zainstalowanym backdoorze, który co jakiś czas komunikuje się ze swoim serwerem C2)</a:t>
            </a:r>
          </a:p>
          <a:p>
            <a:pPr lvl="1"/>
            <a:r>
              <a:rPr lang="en-US" sz="2800"/>
              <a:t>2. prowadzeniu aktywności zmierzających do udowodnienia tej hipotezy (w tym przypadku będzie to przede wszystkim analiza ruchu sieciowego - Netflow)</a:t>
            </a:r>
          </a:p>
        </p:txBody>
      </p:sp>
      <p:pic>
        <p:nvPicPr>
          <p:cNvPr id="7" name="Picture 6" descr="A close up of a weapon&#10;&#10;Description automatically generated">
            <a:extLst>
              <a:ext uri="{FF2B5EF4-FFF2-40B4-BE49-F238E27FC236}">
                <a16:creationId xmlns:a16="http://schemas.microsoft.com/office/drawing/2014/main" id="{9274701A-7F2A-4EFC-8BED-BF1F245A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331E10EA-9749-43D5-8C42-B9BB952A3076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9182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03130" y="83125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+ Threat Modeling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5652" y="1197664"/>
            <a:ext cx="10190285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Modelowanie zagrożeń (ang. threat modeling) polega na ustalaniu możliwych scenariuszy zagrożeń i wynikających z nich ryzyk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Np. jacy aktorzy zagrożeń mają motywację, by nas zaatakować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Jakie są najbardziej prawdopodobne wektory ataku (i jakie są słabe punkty naszej infrastruktury i jej zabezpieczeń)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Rezultaty threat modelingu: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podsuwają hipotezy na potrzeby Threat Huntingu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pomagają w priorytetyzacji aktywności Threat Huntingowych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307CEB4B-EA56-4BA7-8D8C-3D0A815C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08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4909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900" dirty="0" err="1"/>
              <a:t>Podstawą</a:t>
            </a:r>
            <a:r>
              <a:rPr lang="en-US" sz="2900" dirty="0"/>
              <a:t> jest: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900" b="1" u="sng" dirty="0" err="1"/>
              <a:t>dojrzałość</a:t>
            </a:r>
            <a:r>
              <a:rPr lang="en-US" sz="2900" b="1" dirty="0"/>
              <a:t> </a:t>
            </a:r>
            <a:r>
              <a:rPr lang="en-US" sz="2900" b="1" dirty="0" err="1"/>
              <a:t>środowiska</a:t>
            </a:r>
            <a:r>
              <a:rPr lang="en-US" sz="2900" dirty="0"/>
              <a:t> </a:t>
            </a:r>
            <a:r>
              <a:rPr lang="en-US" sz="2900" dirty="0" err="1"/>
              <a:t>i</a:t>
            </a:r>
            <a:r>
              <a:rPr lang="en-US" sz="2900" dirty="0"/>
              <a:t> </a:t>
            </a:r>
            <a:r>
              <a:rPr lang="en-US" sz="2900" dirty="0" err="1"/>
              <a:t>programu</a:t>
            </a:r>
            <a:r>
              <a:rPr lang="en-US" sz="2900" dirty="0"/>
              <a:t> </a:t>
            </a:r>
            <a:r>
              <a:rPr lang="en-US" sz="2900" dirty="0" err="1"/>
              <a:t>bezpieczeństwa</a:t>
            </a:r>
            <a:endParaRPr lang="en-US" sz="2900" dirty="0"/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 dirty="0" err="1"/>
              <a:t>obecność</a:t>
            </a:r>
            <a:r>
              <a:rPr lang="en-US" sz="2900" dirty="0"/>
              <a:t> </a:t>
            </a:r>
            <a:r>
              <a:rPr lang="en-US" sz="2900" dirty="0" err="1"/>
              <a:t>i</a:t>
            </a:r>
            <a:r>
              <a:rPr lang="en-US" sz="2900" dirty="0"/>
              <a:t> stan </a:t>
            </a:r>
            <a:r>
              <a:rPr lang="en-US" sz="2900" dirty="0" err="1"/>
              <a:t>rozwiązań</a:t>
            </a:r>
            <a:r>
              <a:rPr lang="en-US" sz="2900" dirty="0"/>
              <a:t> </a:t>
            </a:r>
            <a:r>
              <a:rPr lang="en-US" sz="2900" dirty="0" err="1"/>
              <a:t>bezpieczeństwa</a:t>
            </a:r>
            <a:r>
              <a:rPr lang="en-US" sz="2900" dirty="0"/>
              <a:t> (</a:t>
            </a:r>
            <a:r>
              <a:rPr lang="en-US" sz="2900" dirty="0" err="1"/>
              <a:t>polityk</a:t>
            </a:r>
            <a:r>
              <a:rPr lang="en-US" sz="2900" dirty="0"/>
              <a:t>, </a:t>
            </a:r>
            <a:r>
              <a:rPr lang="en-US" sz="2900" dirty="0" err="1"/>
              <a:t>aktualizacji</a:t>
            </a:r>
            <a:r>
              <a:rPr lang="en-US" sz="2900" dirty="0"/>
              <a:t>, </a:t>
            </a:r>
            <a:r>
              <a:rPr lang="en-US" sz="2900" dirty="0" err="1"/>
              <a:t>bezpiecznej</a:t>
            </a:r>
            <a:r>
              <a:rPr lang="en-US" sz="2900" dirty="0"/>
              <a:t> </a:t>
            </a:r>
            <a:r>
              <a:rPr lang="en-US" sz="2900" dirty="0" err="1"/>
              <a:t>konfiguracji</a:t>
            </a:r>
            <a:r>
              <a:rPr lang="en-US" sz="2900" dirty="0"/>
              <a:t>, </a:t>
            </a:r>
            <a:r>
              <a:rPr lang="en-US" sz="2900" dirty="0" err="1"/>
              <a:t>monitoringu</a:t>
            </a:r>
            <a:r>
              <a:rPr lang="en-US" sz="2900" dirty="0"/>
              <a:t>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 dirty="0" err="1"/>
              <a:t>wzmocnienie</a:t>
            </a:r>
            <a:r>
              <a:rPr lang="en-US" sz="2900" dirty="0"/>
              <a:t> </a:t>
            </a:r>
            <a:r>
              <a:rPr lang="en-US" sz="2900" dirty="0" err="1"/>
              <a:t>możliwości</a:t>
            </a:r>
            <a:r>
              <a:rPr lang="en-US" sz="2900" dirty="0"/>
              <a:t> </a:t>
            </a:r>
            <a:r>
              <a:rPr lang="en-US" sz="2900" dirty="0" err="1"/>
              <a:t>detekcji</a:t>
            </a:r>
            <a:r>
              <a:rPr lang="en-US" sz="2900" dirty="0"/>
              <a:t> </a:t>
            </a:r>
            <a:r>
              <a:rPr lang="en-US" sz="2900" dirty="0" err="1"/>
              <a:t>poprzez</a:t>
            </a:r>
            <a:r>
              <a:rPr lang="en-US" sz="2900" dirty="0"/>
              <a:t> </a:t>
            </a:r>
            <a:r>
              <a:rPr lang="en-US" sz="2900" dirty="0" err="1"/>
              <a:t>analizę</a:t>
            </a:r>
            <a:r>
              <a:rPr lang="en-US" sz="2900" dirty="0"/>
              <a:t> ATT&amp;CK MATRIX + Atomic Red Team tests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 b="1" dirty="0" err="1"/>
              <a:t>wysoki</a:t>
            </a:r>
            <a:r>
              <a:rPr lang="en-US" sz="2900" b="1" dirty="0"/>
              <a:t> </a:t>
            </a:r>
            <a:r>
              <a:rPr lang="en-US" sz="2900" b="1" dirty="0" err="1"/>
              <a:t>poziom</a:t>
            </a:r>
            <a:r>
              <a:rPr lang="en-US" sz="2900" b="1" dirty="0"/>
              <a:t> </a:t>
            </a:r>
            <a:r>
              <a:rPr lang="en-US" sz="2900" b="1" dirty="0" err="1"/>
              <a:t>standardyzacji</a:t>
            </a:r>
            <a:r>
              <a:rPr lang="en-US" sz="2900" b="1" dirty="0"/>
              <a:t> </a:t>
            </a:r>
            <a:r>
              <a:rPr lang="en-US" sz="2900" b="1" dirty="0" err="1"/>
              <a:t>środowiska</a:t>
            </a:r>
            <a:r>
              <a:rPr lang="en-US" sz="2900" dirty="0"/>
              <a:t> (</a:t>
            </a:r>
            <a:r>
              <a:rPr lang="en-US" sz="2900" dirty="0" err="1"/>
              <a:t>spójne</a:t>
            </a:r>
            <a:r>
              <a:rPr lang="en-US" sz="2900" dirty="0"/>
              <a:t> </a:t>
            </a:r>
            <a:r>
              <a:rPr lang="en-US" sz="2900" dirty="0" err="1"/>
              <a:t>konfiguracje</a:t>
            </a:r>
            <a:r>
              <a:rPr lang="en-US" sz="2900" dirty="0"/>
              <a:t>, </a:t>
            </a:r>
            <a:r>
              <a:rPr lang="en-US" sz="2900" dirty="0" err="1"/>
              <a:t>polityki</a:t>
            </a:r>
            <a:r>
              <a:rPr lang="en-US" sz="2900" dirty="0"/>
              <a:t>, </a:t>
            </a:r>
            <a:r>
              <a:rPr lang="en-US" sz="2900" dirty="0" err="1"/>
              <a:t>nazwy</a:t>
            </a:r>
            <a:r>
              <a:rPr lang="en-US" sz="2900" dirty="0"/>
              <a:t> </a:t>
            </a:r>
            <a:r>
              <a:rPr lang="en-US" sz="2900" dirty="0" err="1"/>
              <a:t>użytkowników</a:t>
            </a:r>
            <a:r>
              <a:rPr lang="en-US" sz="2900" dirty="0"/>
              <a:t>, </a:t>
            </a:r>
            <a:r>
              <a:rPr lang="en-US" sz="2900" dirty="0" err="1"/>
              <a:t>ścieżki</a:t>
            </a:r>
            <a:r>
              <a:rPr lang="en-US" sz="2900" dirty="0"/>
              <a:t> </a:t>
            </a:r>
            <a:r>
              <a:rPr lang="en-US" sz="2900" dirty="0" err="1"/>
              <a:t>instalacji</a:t>
            </a:r>
            <a:r>
              <a:rPr lang="en-US" sz="2900" dirty="0"/>
              <a:t> </a:t>
            </a:r>
            <a:r>
              <a:rPr lang="en-US" sz="2900" dirty="0" err="1"/>
              <a:t>dodatkowych</a:t>
            </a:r>
            <a:r>
              <a:rPr lang="en-US" sz="2900" dirty="0"/>
              <a:t> </a:t>
            </a:r>
            <a:r>
              <a:rPr lang="en-US" sz="2900" dirty="0" err="1"/>
              <a:t>programów</a:t>
            </a:r>
            <a:r>
              <a:rPr lang="en-US" sz="2900" dirty="0"/>
              <a:t>/</a:t>
            </a:r>
            <a:r>
              <a:rPr lang="en-US" sz="2900" dirty="0" err="1"/>
              <a:t>skryptów</a:t>
            </a:r>
            <a:r>
              <a:rPr lang="en-US" sz="2900" dirty="0"/>
              <a:t>, </a:t>
            </a:r>
            <a:r>
              <a:rPr lang="en-US" sz="2900" dirty="0" err="1"/>
              <a:t>nazwy</a:t>
            </a:r>
            <a:r>
              <a:rPr lang="en-US" sz="2900" dirty="0"/>
              <a:t> </a:t>
            </a:r>
            <a:r>
              <a:rPr lang="en-US" sz="2900" dirty="0" err="1"/>
              <a:t>hostów</a:t>
            </a:r>
            <a:r>
              <a:rPr lang="en-US" sz="2900" dirty="0"/>
              <a:t>, </a:t>
            </a:r>
            <a:r>
              <a:rPr lang="en-US" sz="2900" dirty="0" err="1"/>
              <a:t>konfigracja</a:t>
            </a:r>
            <a:r>
              <a:rPr lang="en-US" sz="2900" dirty="0"/>
              <a:t> DNS, proxy </a:t>
            </a:r>
            <a:r>
              <a:rPr lang="en-US" sz="2900" dirty="0" err="1"/>
              <a:t>itd</a:t>
            </a:r>
            <a:r>
              <a:rPr lang="en-US" sz="2900" dirty="0"/>
              <a:t>.)</a:t>
            </a:r>
          </a:p>
          <a:p>
            <a:pPr marL="1028700" lvl="1" indent="-571500">
              <a:buFont typeface="+mj-lt"/>
              <a:buAutoNum type="arabicPeriod"/>
            </a:pPr>
            <a:r>
              <a:rPr lang="pl-PL" sz="2900" b="1" u="sng" dirty="0"/>
              <a:t>z</a:t>
            </a:r>
            <a:r>
              <a:rPr lang="en-US" sz="2900" b="1" u="sng" dirty="0" err="1"/>
              <a:t>najomość</a:t>
            </a:r>
            <a:r>
              <a:rPr lang="en-US" sz="2900" b="1" dirty="0"/>
              <a:t> </a:t>
            </a:r>
            <a:r>
              <a:rPr lang="pl-PL" sz="2900" b="1" dirty="0"/>
              <a:t>własnego </a:t>
            </a:r>
            <a:r>
              <a:rPr lang="en-US" sz="2900" b="1" dirty="0" err="1"/>
              <a:t>środowiska</a:t>
            </a:r>
            <a:r>
              <a:rPr lang="en-US" sz="2900" dirty="0"/>
              <a:t> </a:t>
            </a:r>
            <a:r>
              <a:rPr lang="en-US" sz="2900" dirty="0" err="1"/>
              <a:t>i</a:t>
            </a:r>
            <a:r>
              <a:rPr lang="en-US" sz="2900" dirty="0"/>
              <a:t> </a:t>
            </a:r>
            <a:r>
              <a:rPr lang="en-US" sz="2900" dirty="0" err="1"/>
              <a:t>programu</a:t>
            </a:r>
            <a:r>
              <a:rPr lang="en-US" sz="2900" dirty="0"/>
              <a:t> </a:t>
            </a:r>
            <a:r>
              <a:rPr lang="en-US" sz="2900" dirty="0" err="1"/>
              <a:t>bezpieczeństwa</a:t>
            </a:r>
            <a:endParaRPr lang="en-US" sz="2900" dirty="0"/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1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Dojrzałość</a:t>
            </a:r>
            <a:r>
              <a:rPr lang="en-US" sz="3000" dirty="0"/>
              <a:t> </a:t>
            </a:r>
            <a:r>
              <a:rPr lang="en-US" sz="3000" dirty="0" err="1"/>
              <a:t>środowiska</a:t>
            </a:r>
            <a:r>
              <a:rPr lang="en-US" sz="3000" dirty="0"/>
              <a:t> jest </a:t>
            </a:r>
            <a:r>
              <a:rPr lang="en-US" sz="3000" dirty="0" err="1"/>
              <a:t>warunkiem</a:t>
            </a:r>
            <a:r>
              <a:rPr lang="en-US" sz="3000" dirty="0"/>
              <a:t> </a:t>
            </a:r>
            <a:r>
              <a:rPr lang="en-US" sz="3000" dirty="0" err="1"/>
              <a:t>koniecznym</a:t>
            </a:r>
            <a:r>
              <a:rPr lang="en-US" sz="3000" dirty="0"/>
              <a:t>, by threat hunting </a:t>
            </a:r>
            <a:r>
              <a:rPr lang="en-US" sz="3000" dirty="0" err="1"/>
              <a:t>miał</a:t>
            </a:r>
            <a:r>
              <a:rPr lang="en-US" sz="3000" dirty="0"/>
              <a:t> </a:t>
            </a:r>
            <a:r>
              <a:rPr lang="en-US" sz="3000" dirty="0" err="1"/>
              <a:t>jakikolwiek</a:t>
            </a:r>
            <a:r>
              <a:rPr lang="en-US" sz="3000" dirty="0"/>
              <a:t> </a:t>
            </a:r>
            <a:r>
              <a:rPr lang="en-US" sz="3000" dirty="0" err="1"/>
              <a:t>sens</a:t>
            </a:r>
            <a:endParaRPr lang="en-US" sz="30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Znajomość</a:t>
            </a:r>
            <a:r>
              <a:rPr lang="en-US" sz="3000" dirty="0"/>
              <a:t> </a:t>
            </a:r>
            <a:r>
              <a:rPr lang="en-US" sz="3000" dirty="0" err="1"/>
              <a:t>środowiska</a:t>
            </a:r>
            <a:r>
              <a:rPr lang="en-US" sz="3000" dirty="0"/>
              <a:t> jest </a:t>
            </a:r>
            <a:r>
              <a:rPr lang="en-US" sz="3000" dirty="0" err="1"/>
              <a:t>warunkiem</a:t>
            </a:r>
            <a:r>
              <a:rPr lang="en-US" sz="3000" dirty="0"/>
              <a:t> </a:t>
            </a:r>
            <a:r>
              <a:rPr lang="en-US" sz="3000" dirty="0" err="1"/>
              <a:t>koniecznym</a:t>
            </a:r>
            <a:r>
              <a:rPr lang="en-US" sz="3000" dirty="0"/>
              <a:t>, by threat hunting </a:t>
            </a:r>
            <a:r>
              <a:rPr lang="en-US" sz="3000" dirty="0" err="1"/>
              <a:t>był</a:t>
            </a:r>
            <a:r>
              <a:rPr lang="en-US" sz="3000" dirty="0"/>
              <a:t> </a:t>
            </a:r>
            <a:r>
              <a:rPr lang="en-US" sz="3000" dirty="0" err="1"/>
              <a:t>efektywny</a:t>
            </a:r>
            <a:r>
              <a:rPr lang="en-US" sz="3000" dirty="0"/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wiedza</a:t>
            </a:r>
            <a:r>
              <a:rPr lang="en-US" sz="3000" dirty="0"/>
              <a:t>, </a:t>
            </a:r>
            <a:r>
              <a:rPr lang="en-US" sz="3000" dirty="0" err="1"/>
              <a:t>jakie</a:t>
            </a:r>
            <a:r>
              <a:rPr lang="en-US" sz="3000" dirty="0"/>
              <a:t> </a:t>
            </a:r>
            <a:r>
              <a:rPr lang="en-US" sz="3000" dirty="0" err="1"/>
              <a:t>są</a:t>
            </a:r>
            <a:r>
              <a:rPr lang="en-US" sz="3000" dirty="0"/>
              <a:t> </a:t>
            </a:r>
            <a:r>
              <a:rPr lang="en-US" sz="3000" dirty="0" err="1"/>
              <a:t>zdolności</a:t>
            </a:r>
            <a:r>
              <a:rPr lang="en-US" sz="3000" dirty="0"/>
              <a:t> </a:t>
            </a:r>
            <a:r>
              <a:rPr lang="en-US" sz="3000" dirty="0" err="1"/>
              <a:t>automatycznej</a:t>
            </a:r>
            <a:r>
              <a:rPr lang="en-US" sz="3000" dirty="0"/>
              <a:t> </a:t>
            </a:r>
            <a:r>
              <a:rPr lang="en-US" sz="3000" dirty="0" err="1"/>
              <a:t>detekcji</a:t>
            </a:r>
            <a:r>
              <a:rPr lang="en-US" sz="3000" dirty="0"/>
              <a:t> </a:t>
            </a:r>
            <a:r>
              <a:rPr lang="en-US" sz="3000" dirty="0" err="1"/>
              <a:t>poszczególnych</a:t>
            </a:r>
            <a:r>
              <a:rPr lang="en-US" sz="3000" dirty="0"/>
              <a:t> </a:t>
            </a:r>
            <a:r>
              <a:rPr lang="en-US" sz="3000" dirty="0" err="1"/>
              <a:t>technik</a:t>
            </a:r>
            <a:r>
              <a:rPr lang="en-US" sz="3000" dirty="0"/>
              <a:t> -&gt; </a:t>
            </a:r>
            <a:r>
              <a:rPr lang="en-US" sz="3000" dirty="0" err="1"/>
              <a:t>wiedza</a:t>
            </a:r>
            <a:r>
              <a:rPr lang="en-US" sz="3000" dirty="0"/>
              <a:t>, </a:t>
            </a:r>
            <a:r>
              <a:rPr lang="en-US" sz="3000" dirty="0" err="1"/>
              <a:t>których</a:t>
            </a:r>
            <a:r>
              <a:rPr lang="en-US" sz="3000" dirty="0"/>
              <a:t> z </a:t>
            </a:r>
            <a:r>
              <a:rPr lang="en-US" sz="3000" dirty="0" err="1"/>
              <a:t>nich</a:t>
            </a:r>
            <a:r>
              <a:rPr lang="en-US" sz="3000" dirty="0"/>
              <a:t> </a:t>
            </a:r>
            <a:r>
              <a:rPr lang="en-US" sz="3000" dirty="0" err="1"/>
              <a:t>warto</a:t>
            </a:r>
            <a:r>
              <a:rPr lang="en-US" sz="3000" dirty="0"/>
              <a:t> </a:t>
            </a:r>
            <a:r>
              <a:rPr lang="en-US" sz="3000" dirty="0" err="1"/>
              <a:t>szukać</a:t>
            </a:r>
            <a:r>
              <a:rPr lang="en-US" sz="3000" dirty="0"/>
              <a:t> </a:t>
            </a:r>
            <a:r>
              <a:rPr lang="en-US" sz="3000" dirty="0" err="1"/>
              <a:t>manualnie</a:t>
            </a:r>
            <a:r>
              <a:rPr lang="en-US" sz="3000" dirty="0"/>
              <a:t> (</a:t>
            </a:r>
            <a:r>
              <a:rPr lang="en-US" sz="3000" dirty="0" err="1"/>
              <a:t>priorytetyzacja</a:t>
            </a:r>
            <a:r>
              <a:rPr lang="en-US" sz="3000" dirty="0"/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wiedza</a:t>
            </a:r>
            <a:r>
              <a:rPr lang="en-US" sz="3000" dirty="0"/>
              <a:t> </a:t>
            </a:r>
            <a:r>
              <a:rPr lang="en-US" sz="3000" dirty="0" err="1"/>
              <a:t>pozwalająca</a:t>
            </a:r>
            <a:r>
              <a:rPr lang="en-US" sz="3000" dirty="0"/>
              <a:t> </a:t>
            </a:r>
            <a:r>
              <a:rPr lang="en-US" sz="3000" dirty="0" err="1"/>
              <a:t>na</a:t>
            </a:r>
            <a:r>
              <a:rPr lang="en-US" sz="3000" dirty="0"/>
              <a:t> </a:t>
            </a:r>
            <a:r>
              <a:rPr lang="en-US" sz="3000" dirty="0" err="1"/>
              <a:t>odróżnienie</a:t>
            </a:r>
            <a:r>
              <a:rPr lang="en-US" sz="3000" dirty="0"/>
              <a:t> </a:t>
            </a:r>
            <a:r>
              <a:rPr lang="en-US" sz="3000" dirty="0" err="1"/>
              <a:t>normalnych</a:t>
            </a:r>
            <a:r>
              <a:rPr lang="en-US" sz="3000" dirty="0"/>
              <a:t> </a:t>
            </a:r>
            <a:r>
              <a:rPr lang="en-US" sz="3000" dirty="0" err="1"/>
              <a:t>zjawisk</a:t>
            </a:r>
            <a:r>
              <a:rPr lang="en-US" sz="3000" dirty="0"/>
              <a:t>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zachowań</a:t>
            </a:r>
            <a:r>
              <a:rPr lang="en-US" sz="3000" dirty="0"/>
              <a:t> </a:t>
            </a:r>
            <a:r>
              <a:rPr lang="en-US" sz="3000" dirty="0" err="1"/>
              <a:t>systemów</a:t>
            </a:r>
            <a:r>
              <a:rPr lang="pl-PL" sz="3000" dirty="0"/>
              <a:t> i </a:t>
            </a:r>
            <a:r>
              <a:rPr lang="en-US" sz="3000" dirty="0" err="1"/>
              <a:t>użytkowników</a:t>
            </a:r>
            <a:r>
              <a:rPr lang="en-US" sz="3000" dirty="0"/>
              <a:t> od </a:t>
            </a:r>
            <a:r>
              <a:rPr lang="en-US" sz="3000" dirty="0" err="1"/>
              <a:t>anomalii</a:t>
            </a:r>
            <a:r>
              <a:rPr lang="en-US" sz="3000" dirty="0"/>
              <a:t> (np. </a:t>
            </a:r>
            <a:r>
              <a:rPr lang="en-US" sz="3000" dirty="0" err="1"/>
              <a:t>używane</a:t>
            </a:r>
            <a:r>
              <a:rPr lang="en-US" sz="3000" dirty="0"/>
              <a:t> </a:t>
            </a:r>
            <a:r>
              <a:rPr lang="en-US" sz="3000" dirty="0" err="1"/>
              <a:t>programy</a:t>
            </a:r>
            <a:r>
              <a:rPr lang="en-US" sz="3000" dirty="0"/>
              <a:t>, </a:t>
            </a:r>
            <a:r>
              <a:rPr lang="en-US" sz="3000" dirty="0" err="1"/>
              <a:t>komendy</a:t>
            </a:r>
            <a:r>
              <a:rPr lang="en-US" sz="3000" dirty="0"/>
              <a:t>, </a:t>
            </a:r>
            <a:r>
              <a:rPr lang="en-US" sz="3000" dirty="0" err="1"/>
              <a:t>czasy</a:t>
            </a:r>
            <a:r>
              <a:rPr lang="en-US" sz="3000" dirty="0"/>
              <a:t>, </a:t>
            </a:r>
            <a:r>
              <a:rPr lang="en-US" sz="3000" dirty="0" err="1"/>
              <a:t>protokoły</a:t>
            </a:r>
            <a:r>
              <a:rPr lang="en-US" sz="3000" dirty="0"/>
              <a:t>, </a:t>
            </a:r>
            <a:r>
              <a:rPr lang="en-US" sz="3000" dirty="0" err="1"/>
              <a:t>użytkownicy</a:t>
            </a:r>
            <a:r>
              <a:rPr lang="en-US" sz="3000" dirty="0"/>
              <a:t>, </a:t>
            </a:r>
            <a:r>
              <a:rPr lang="en-US" sz="3000" dirty="0" err="1"/>
              <a:t>relacje</a:t>
            </a:r>
            <a:r>
              <a:rPr lang="en-US" sz="3000" dirty="0"/>
              <a:t> </a:t>
            </a:r>
            <a:r>
              <a:rPr lang="en-US" sz="3000" dirty="0" err="1"/>
              <a:t>między</a:t>
            </a:r>
            <a:r>
              <a:rPr lang="en-US" sz="3000" dirty="0"/>
              <a:t> </a:t>
            </a:r>
            <a:r>
              <a:rPr lang="en-US" sz="3000" dirty="0" err="1"/>
              <a:t>adresami</a:t>
            </a:r>
            <a:r>
              <a:rPr lang="en-US" sz="3000" dirty="0"/>
              <a:t> IP </a:t>
            </a:r>
            <a:r>
              <a:rPr lang="en-US" sz="3000" dirty="0" err="1"/>
              <a:t>itd</a:t>
            </a:r>
            <a:r>
              <a:rPr lang="en-US" sz="3000" dirty="0"/>
              <a:t>.)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0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512404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Wybór</a:t>
            </a:r>
            <a:r>
              <a:rPr lang="en-US" sz="3000" dirty="0"/>
              <a:t>, </a:t>
            </a:r>
            <a:r>
              <a:rPr lang="en-US" sz="3000" dirty="0" err="1"/>
              <a:t>czego</a:t>
            </a:r>
            <a:r>
              <a:rPr lang="en-US" sz="3000" dirty="0"/>
              <a:t> </a:t>
            </a:r>
            <a:r>
              <a:rPr lang="en-US" sz="3000" dirty="0" err="1"/>
              <a:t>i</a:t>
            </a:r>
            <a:r>
              <a:rPr lang="en-US" sz="3000" dirty="0"/>
              <a:t> w </a:t>
            </a:r>
            <a:r>
              <a:rPr lang="en-US" sz="3000" dirty="0" err="1"/>
              <a:t>jaki</a:t>
            </a:r>
            <a:r>
              <a:rPr lang="en-US" sz="3000" dirty="0"/>
              <a:t> </a:t>
            </a:r>
            <a:r>
              <a:rPr lang="en-US" sz="3000" dirty="0" err="1"/>
              <a:t>sposób</a:t>
            </a:r>
            <a:r>
              <a:rPr lang="en-US" sz="3000" dirty="0"/>
              <a:t> </a:t>
            </a:r>
            <a:r>
              <a:rPr lang="en-US" sz="3000" dirty="0" err="1"/>
              <a:t>będziemy</a:t>
            </a:r>
            <a:r>
              <a:rPr lang="en-US" sz="3000" dirty="0"/>
              <a:t> </a:t>
            </a:r>
            <a:r>
              <a:rPr lang="en-US" sz="3000" dirty="0" err="1"/>
              <a:t>szukać</a:t>
            </a:r>
            <a:r>
              <a:rPr lang="en-US" sz="3000" dirty="0"/>
              <a:t>, </a:t>
            </a:r>
            <a:r>
              <a:rPr lang="en-US" sz="3000" dirty="0" err="1"/>
              <a:t>priorytetyzujemy</a:t>
            </a:r>
            <a:r>
              <a:rPr lang="en-US" sz="3000" dirty="0"/>
              <a:t> </a:t>
            </a:r>
            <a:r>
              <a:rPr lang="en-US" sz="3000" dirty="0" err="1"/>
              <a:t>na</a:t>
            </a:r>
            <a:r>
              <a:rPr lang="en-US" sz="3000" dirty="0"/>
              <a:t> </a:t>
            </a:r>
            <a:r>
              <a:rPr lang="en-US" sz="3000" dirty="0" err="1"/>
              <a:t>podstawie</a:t>
            </a:r>
            <a:r>
              <a:rPr lang="en-US" sz="3000" dirty="0"/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wiedzy</a:t>
            </a:r>
            <a:r>
              <a:rPr lang="en-US" sz="3000" dirty="0"/>
              <a:t> o </a:t>
            </a:r>
            <a:r>
              <a:rPr lang="en-US" sz="3000" dirty="0" err="1"/>
              <a:t>słabości</a:t>
            </a:r>
            <a:r>
              <a:rPr lang="en-US" sz="3000" dirty="0"/>
              <a:t> </a:t>
            </a:r>
            <a:r>
              <a:rPr lang="en-US" sz="3000" dirty="0" err="1"/>
              <a:t>środowiska</a:t>
            </a:r>
            <a:r>
              <a:rPr lang="en-US" sz="3000" dirty="0"/>
              <a:t>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słabości</a:t>
            </a:r>
            <a:r>
              <a:rPr lang="en-US" sz="3000" dirty="0"/>
              <a:t> </a:t>
            </a:r>
            <a:r>
              <a:rPr lang="en-US" sz="3000" dirty="0" err="1"/>
              <a:t>zabezpieczeń</a:t>
            </a:r>
            <a:r>
              <a:rPr lang="en-US" sz="3000" dirty="0"/>
              <a:t>/</a:t>
            </a:r>
            <a:r>
              <a:rPr lang="en-US" sz="3000" dirty="0" err="1"/>
              <a:t>automatycznej</a:t>
            </a:r>
            <a:r>
              <a:rPr lang="en-US" sz="3000" dirty="0"/>
              <a:t> </a:t>
            </a:r>
            <a:r>
              <a:rPr lang="en-US" sz="3000" dirty="0" err="1"/>
              <a:t>detekcji</a:t>
            </a:r>
            <a:endParaRPr lang="en-US" sz="3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wiedzy</a:t>
            </a:r>
            <a:r>
              <a:rPr lang="en-US" sz="3000" dirty="0"/>
              <a:t> o </a:t>
            </a:r>
            <a:r>
              <a:rPr lang="en-US" sz="3000" dirty="0" err="1"/>
              <a:t>zagrożeniach</a:t>
            </a:r>
            <a:r>
              <a:rPr lang="en-US" sz="3000" dirty="0"/>
              <a:t> (threat modeling)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znajomości</a:t>
            </a:r>
            <a:r>
              <a:rPr lang="en-US" sz="3000" dirty="0"/>
              <a:t> </a:t>
            </a:r>
            <a:r>
              <a:rPr lang="en-US" sz="3000" dirty="0" err="1"/>
              <a:t>środowiska</a:t>
            </a:r>
            <a:r>
              <a:rPr lang="en-US" sz="3000" dirty="0"/>
              <a:t> (</a:t>
            </a:r>
            <a:r>
              <a:rPr lang="en-US" sz="3000" dirty="0" err="1"/>
              <a:t>jakie</a:t>
            </a:r>
            <a:r>
              <a:rPr lang="en-US" sz="3000" dirty="0"/>
              <a:t> </a:t>
            </a:r>
            <a:r>
              <a:rPr lang="en-US" sz="3000" dirty="0" err="1"/>
              <a:t>rodzaje</a:t>
            </a:r>
            <a:r>
              <a:rPr lang="en-US" sz="3000" dirty="0"/>
              <a:t> </a:t>
            </a:r>
            <a:r>
              <a:rPr lang="en-US" sz="3000" dirty="0" err="1"/>
              <a:t>zdarzeń</a:t>
            </a:r>
            <a:r>
              <a:rPr lang="en-US" sz="3000" dirty="0"/>
              <a:t> jest </a:t>
            </a:r>
            <a:r>
              <a:rPr lang="en-US" sz="3000" dirty="0" err="1"/>
              <a:t>nam</a:t>
            </a:r>
            <a:r>
              <a:rPr lang="en-US" sz="3000" dirty="0"/>
              <a:t> </a:t>
            </a:r>
            <a:r>
              <a:rPr lang="en-US" sz="3000" dirty="0" err="1"/>
              <a:t>najłatwiej</a:t>
            </a:r>
            <a:r>
              <a:rPr lang="en-US" sz="3000" dirty="0"/>
              <a:t> </a:t>
            </a:r>
            <a:r>
              <a:rPr lang="en-US" sz="3000" dirty="0" err="1"/>
              <a:t>analizować</a:t>
            </a:r>
            <a:r>
              <a:rPr lang="en-US" sz="3000" dirty="0"/>
              <a:t> pod </a:t>
            </a:r>
            <a:r>
              <a:rPr lang="en-US" sz="3000" dirty="0" err="1"/>
              <a:t>kątem</a:t>
            </a:r>
            <a:r>
              <a:rPr lang="en-US" sz="3000" dirty="0"/>
              <a:t> </a:t>
            </a:r>
            <a:r>
              <a:rPr lang="en-US" sz="3000" dirty="0" err="1"/>
              <a:t>anomalii</a:t>
            </a:r>
            <a:r>
              <a:rPr lang="en-US" sz="3000" dirty="0"/>
              <a:t>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F561773-DC19-488E-A024-78CB1A631D77}"/>
              </a:ext>
            </a:extLst>
          </p:cNvPr>
          <p:cNvSpPr txBox="1"/>
          <p:nvPr/>
        </p:nvSpPr>
        <p:spPr>
          <a:xfrm>
            <a:off x="792904" y="4825418"/>
            <a:ext cx="10909569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Szuka</a:t>
            </a:r>
            <a:r>
              <a:rPr lang="en-US" sz="3000" dirty="0"/>
              <a:t> </a:t>
            </a:r>
            <a:r>
              <a:rPr lang="en-US" sz="3000" dirty="0" err="1"/>
              <a:t>się</a:t>
            </a:r>
            <a:r>
              <a:rPr lang="en-US" sz="3000" dirty="0"/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bezpośrednich</a:t>
            </a:r>
            <a:r>
              <a:rPr lang="en-US" sz="3000" dirty="0"/>
              <a:t> </a:t>
            </a:r>
            <a:r>
              <a:rPr lang="en-US" sz="3000" dirty="0" err="1"/>
              <a:t>śladów</a:t>
            </a:r>
            <a:r>
              <a:rPr lang="en-US" sz="3000" dirty="0"/>
              <a:t> </a:t>
            </a:r>
            <a:r>
              <a:rPr lang="en-US" sz="3000" dirty="0" err="1"/>
              <a:t>wystąpienia</a:t>
            </a:r>
            <a:r>
              <a:rPr lang="en-US" sz="3000" dirty="0"/>
              <a:t> </a:t>
            </a:r>
            <a:r>
              <a:rPr lang="en-US" sz="3000" dirty="0" err="1"/>
              <a:t>danego</a:t>
            </a:r>
            <a:r>
              <a:rPr lang="en-US" sz="3000" dirty="0"/>
              <a:t> </a:t>
            </a:r>
            <a:r>
              <a:rPr lang="en-US" sz="3000" dirty="0" err="1"/>
              <a:t>zagrożenia</a:t>
            </a:r>
            <a:r>
              <a:rPr lang="en-US" sz="3000" dirty="0"/>
              <a:t>/</a:t>
            </a:r>
            <a:r>
              <a:rPr lang="en-US" sz="3000" dirty="0" err="1"/>
              <a:t>techniki</a:t>
            </a:r>
            <a:endParaRPr lang="en-US" sz="3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 dirty="0" err="1"/>
              <a:t>anomalii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076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F1537-1C82-4804-AEC0-B27849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6823"/>
            <a:ext cx="12192000" cy="43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8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0158" y="1606139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/>
              <a:t>Podstawową zasadą jest częstotliwość występowania danego potencjalnego IOC, np: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adresu IP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domeny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ścieżki do pliku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używanego protokołu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Stosowanie widoków agregujących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Jest to jednocześnie dobry sposób na poznawanie własnego środowiska i uczenie się go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Inne anomalie statystyczne (np. czasy trwania danych aktywności)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0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344E7-35C3-439B-BE3B-F035CED4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95" y="615553"/>
            <a:ext cx="9196829" cy="6344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9509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A1EECE-F8B1-49C6-AF78-099742F40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7" y="800513"/>
            <a:ext cx="8833561" cy="60574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5610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jako część </a:t>
            </a:r>
          </a:p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Incident Response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E73488-18BA-4C1F-94AD-C0134BA541D0}"/>
              </a:ext>
            </a:extLst>
          </p:cNvPr>
          <p:cNvSpPr/>
          <p:nvPr/>
        </p:nvSpPr>
        <p:spPr>
          <a:xfrm>
            <a:off x="976496" y="168316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INCIDENT RESPONSE</a:t>
            </a:r>
            <a:endParaRPr lang="pl-P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C346EB-712B-4C18-B7F8-72E5DB0A84AB}"/>
              </a:ext>
            </a:extLst>
          </p:cNvPr>
          <p:cNvSpPr/>
          <p:nvPr/>
        </p:nvSpPr>
        <p:spPr>
          <a:xfrm>
            <a:off x="6506302" y="1612877"/>
            <a:ext cx="3243532" cy="1453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FORENSICS</a:t>
            </a:r>
            <a:endParaRPr lang="pl-PL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65B5D-AA11-4D20-9823-14B9C307129C}"/>
              </a:ext>
            </a:extLst>
          </p:cNvPr>
          <p:cNvSpPr/>
          <p:nvPr/>
        </p:nvSpPr>
        <p:spPr>
          <a:xfrm>
            <a:off x="3579335" y="353150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THREAT HUNTING</a:t>
            </a:r>
            <a:endParaRPr lang="pl-PL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196507-D1D8-4D48-B24B-2AFAF794C184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flipH="1" flipV="1">
            <a:off x="2619829" y="2778719"/>
            <a:ext cx="959506" cy="130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08BA017-704C-4FD1-A295-DC7A884E139D}"/>
              </a:ext>
            </a:extLst>
          </p:cNvPr>
          <p:cNvSpPr txBox="1"/>
          <p:nvPr/>
        </p:nvSpPr>
        <p:spPr>
          <a:xfrm>
            <a:off x="657024" y="4718125"/>
            <a:ext cx="1043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i="1"/>
              <a:t>Incident Response</a:t>
            </a:r>
            <a:r>
              <a:rPr lang="en-US" sz="2000"/>
              <a:t> prowadzi do 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prowadzi do dalszego incident response (scoping)</a:t>
            </a:r>
            <a:endParaRPr lang="en-US" sz="2000" i="1"/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dostarcza wiedzy użytecznej w </a:t>
            </a:r>
            <a:r>
              <a:rPr lang="en-US" sz="2000" i="1"/>
              <a:t>Threat Huntingu</a:t>
            </a:r>
            <a:r>
              <a:rPr lang="en-US" sz="2000"/>
              <a:t> (IOCs, TTPs)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uzupełnia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prowadzi do </a:t>
            </a:r>
            <a:r>
              <a:rPr lang="en-US" sz="2000" i="1"/>
              <a:t>Incident Response</a:t>
            </a:r>
            <a:endParaRPr lang="pl-PL" sz="2000" i="1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991A9C-6387-4905-A051-ED55377149E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866000" y="3066428"/>
            <a:ext cx="1262068" cy="1012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837FC6E-5BC1-4C94-913F-FAEB225B93CD}"/>
              </a:ext>
            </a:extLst>
          </p:cNvPr>
          <p:cNvSpPr txBox="1"/>
          <p:nvPr/>
        </p:nvSpPr>
        <p:spPr>
          <a:xfrm>
            <a:off x="657024" y="6387069"/>
            <a:ext cx="112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 relacja ma zastosowanie zarówno w kontekście pojedynczego incydentu jak i wielu powiązanych ze sobą (TTP, TA).</a:t>
            </a:r>
            <a:endParaRPr lang="pl-PL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B542AE-AB1C-46B0-B96F-E3228C793C7C}"/>
              </a:ext>
            </a:extLst>
          </p:cNvPr>
          <p:cNvCxnSpPr>
            <a:stCxn id="7" idx="1"/>
            <a:endCxn id="3" idx="3"/>
          </p:cNvCxnSpPr>
          <p:nvPr/>
        </p:nvCxnSpPr>
        <p:spPr>
          <a:xfrm flipH="1" flipV="1">
            <a:off x="4263161" y="2230942"/>
            <a:ext cx="2243141" cy="1087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60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dojrzałość procesu i wpływ na środowisko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6308E-AD15-4B48-A52D-1DBE36081B71}"/>
              </a:ext>
            </a:extLst>
          </p:cNvPr>
          <p:cNvSpPr txBox="1"/>
          <p:nvPr/>
        </p:nvSpPr>
        <p:spPr>
          <a:xfrm>
            <a:off x="715992" y="1854679"/>
            <a:ext cx="105587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1. Podstawą jest dojrzałość samego środowiska (w tym również jego bezpieczeństwa) i jego znajomość, poprawnie działające automatyczne detekcje (SIEM, AV, EDR).</a:t>
            </a:r>
          </a:p>
          <a:p>
            <a:r>
              <a:rPr lang="en-US" sz="3000"/>
              <a:t>2. Aktywność skupiona na Threat Huntingu powinna jednocześnie prowadzić, na ile to tylko możliwe, do aktualizowania i usprawniania istniejących automatycznych detekcji.</a:t>
            </a:r>
          </a:p>
          <a:p>
            <a:r>
              <a:rPr lang="en-US" sz="3000"/>
              <a:t>3. Usprawnienia samego procesu to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stopień pokrycia ATT&amp;CK MATRIX,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aktualne dane o IOC i zagrożeniach (intelligence feeds),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stosowanie efektywnych metod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2679461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143892" y="21321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Retrospektywny Threat Hunting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620791"/>
            <a:ext cx="10736848" cy="5170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publikowane są informacje o nowych podatnościach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pojawiają się nowe IOC związane z aktorami zagrożeń i ich kampaniami (próbki, sumy kontrolne, adresy IP, domeny itd.)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Regularnie publikowane są nowe techniki (odzwierciedlane później  w aktualizowanym MITRE ATT&amp;CK MATRIX)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Regularne przeszukiwanie dostępnych dla swojej infrastruktury źródeł danych pod kątem śladów wykorzystania nowych podatności/obecności nowych IOC można określić jako </a:t>
            </a:r>
            <a:r>
              <a:rPr lang="en-US" sz="2800" i="1"/>
              <a:t>Retrospektywny</a:t>
            </a:r>
            <a:r>
              <a:rPr lang="en-US" sz="2800"/>
              <a:t> </a:t>
            </a:r>
            <a:r>
              <a:rPr lang="en-US" sz="2800" i="1"/>
              <a:t>Threat Hunting </a:t>
            </a:r>
            <a:r>
              <a:rPr lang="en-US" sz="2800"/>
              <a:t>(często mylnie pojmowany/określany jako właściwy </a:t>
            </a:r>
            <a:r>
              <a:rPr lang="en-US" sz="2800" i="1"/>
              <a:t>Threat Hunting</a:t>
            </a:r>
            <a:r>
              <a:rPr lang="en-US" sz="28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Aktywność konieczna, lecz niewystarczająca, by mówić, że robi się Threat Hunting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2E72A2ED-E22F-4EE5-9B67-D3BADEE9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5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9655" y="1492938"/>
            <a:ext cx="10190285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Honeypot (z ang. "garnek miodu" w kontekście pułapki z przynęta):</a:t>
            </a:r>
          </a:p>
          <a:p>
            <a:pPr lvl="0"/>
            <a:endParaRPr lang="en-US" sz="3600"/>
          </a:p>
          <a:p>
            <a:pPr lvl="0" algn="ctr"/>
            <a:r>
              <a:rPr lang="en-US" sz="3600" u="sng"/>
              <a:t>Sprawiający wrażenie wartościowego i podatnego system lub jego element umyślnie umieszczony w środowisku po to, by został wybrany za cel przez atakującego, prowadząc w ten sposób do jego wykrycia (i ewentualnie do poznania metod działania przy jednoczesnym zdobyciu dodatkowego czasu)</a:t>
            </a:r>
          </a:p>
        </p:txBody>
      </p:sp>
      <p:pic>
        <p:nvPicPr>
          <p:cNvPr id="3" name="Picture 2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393596D9-8B2D-45DB-8F9B-548B1C4F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22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/>
              <a:t>Idea stosowania honeypotów wykorzystuje przewagę właściciela systemu polegającą na znajomości własnego środowiska (podczas gdy atakujący dopiero je poznaje)</a:t>
            </a:r>
            <a:endParaRPr lang="en-US" sz="3600" u="sng"/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CFCC5DE9-FF2F-468B-BC6B-A7D712502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0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7856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#1: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symulowana,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nie jest wykorzystywany do żadnych innych celów (atakujący tego nie wie)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25A94183-5A9D-4147-8A96-19FB1BDF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3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4708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#2: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realna (pozwalamy, by atakujący się włamał),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wykorzystywany jest wyłącznie do wykrycia atakującego i zajęcia mu czasu + ewentualnie do poznania jego TTPs)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D49F5C6A-C167-46A9-950B-A28A5047A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586966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Bezpośrednie artefakty systemowe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95B6-3F75-40C3-98F7-BD77CB67C50B}"/>
              </a:ext>
            </a:extLst>
          </p:cNvPr>
          <p:cNvSpPr txBox="1"/>
          <p:nvPr/>
        </p:nvSpPr>
        <p:spPr>
          <a:xfrm>
            <a:off x="175491" y="6317673"/>
            <a:ext cx="10437091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https://digital-forensics.sans.org/media/SANS_Poster_2018_Hunt_Evil_FINAL.pdf</a:t>
            </a:r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B24D0-34B2-439C-AA09-407D42DB79AC}"/>
              </a:ext>
            </a:extLst>
          </p:cNvPr>
          <p:cNvSpPr txBox="1"/>
          <p:nvPr/>
        </p:nvSpPr>
        <p:spPr>
          <a:xfrm>
            <a:off x="1099127" y="1006764"/>
            <a:ext cx="9153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Artefakty bezpośrednie stanowią: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najpełniejsze źródło informacji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najlepszy dowód elektroniczny</a:t>
            </a:r>
          </a:p>
          <a:p>
            <a:endParaRPr lang="en-US" sz="2400"/>
          </a:p>
          <a:p>
            <a:r>
              <a:rPr lang="en-US" sz="2400"/>
              <a:t>Bardzo rzadko jednak są one przeglądane w pierwszej kolejności - bardzo rzadko wykrycie incydentu zaczyna się od bezpośredniej, manualnej inspekcji tych zasobów (problem skali, ilości danych, problem zasobów, czasu, automatyzacji).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299062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Rolę honeypota może pełnić: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cały system (system fizyczny/maszyna wirtualna)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poszczególna usługa/aplikacja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folder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plik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konto użytkownika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?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5E3F1F8A-EB3E-4828-A88D-B54C60F9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0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bezpośrednie zgłoszenia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Zgłoszenia pochodzące od: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pracowników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klientów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researcherów/bounty hunterów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zewnętrznych podmiotów (firm, instytucji, policji itd.)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A72E9A3-EC6B-4C78-869B-C547A7F8C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05" y="32294"/>
            <a:ext cx="1640335" cy="16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1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pl-PL" sz="4175" b="1" spc="254" dirty="0">
                <a:solidFill>
                  <a:srgbClr val="484646"/>
                </a:solidFill>
                <a:latin typeface="Arial"/>
                <a:cs typeface="Arial"/>
              </a:rPr>
              <a:t>Źródła zdarzeń bezpieczeństwa – </a:t>
            </a:r>
          </a:p>
          <a:p>
            <a:pPr marL="11527">
              <a:tabLst>
                <a:tab pos="2285133" algn="l"/>
              </a:tabLst>
              <a:defRPr/>
            </a:pPr>
            <a:r>
              <a:rPr lang="en-US" sz="4175" b="1" spc="254" dirty="0">
                <a:solidFill>
                  <a:srgbClr val="484646"/>
                </a:solidFill>
                <a:latin typeface="Arial"/>
                <a:cs typeface="Arial"/>
              </a:rPr>
              <a:t>Threat Intelligence</a:t>
            </a:r>
            <a:endParaRPr sz="4175" b="1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Monitoring dark </a:t>
            </a:r>
            <a:r>
              <a:rPr lang="en-US" sz="3600" dirty="0" err="1"/>
              <a:t>webu</a:t>
            </a:r>
            <a:r>
              <a:rPr lang="en-US" sz="3600" dirty="0"/>
              <a:t> (e-crime forums)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Ogłoszenia</a:t>
            </a:r>
            <a:r>
              <a:rPr lang="en-US" sz="3600" dirty="0"/>
              <a:t> </a:t>
            </a:r>
            <a:r>
              <a:rPr lang="en-US" sz="3600" dirty="0" err="1"/>
              <a:t>sprzedaży</a:t>
            </a:r>
            <a:r>
              <a:rPr lang="en-US" sz="3600" dirty="0"/>
              <a:t> </a:t>
            </a:r>
            <a:r>
              <a:rPr lang="en-US" sz="3600" dirty="0" err="1"/>
              <a:t>dostępu</a:t>
            </a:r>
            <a:r>
              <a:rPr lang="en-US" sz="3600" dirty="0"/>
              <a:t> do </a:t>
            </a:r>
            <a:r>
              <a:rPr lang="en-US" sz="3600" dirty="0" err="1"/>
              <a:t>danych</a:t>
            </a:r>
            <a:r>
              <a:rPr lang="en-US" sz="3600" dirty="0"/>
              <a:t>/</a:t>
            </a:r>
            <a:r>
              <a:rPr lang="en-US" sz="3600" dirty="0" err="1"/>
              <a:t>systemów</a:t>
            </a:r>
            <a:r>
              <a:rPr lang="en-US" sz="3600" dirty="0"/>
              <a:t> </a:t>
            </a:r>
            <a:r>
              <a:rPr lang="en-US" sz="3600" dirty="0" err="1"/>
              <a:t>na</a:t>
            </a:r>
            <a:r>
              <a:rPr lang="en-US" sz="3600" dirty="0"/>
              <a:t> </a:t>
            </a:r>
            <a:r>
              <a:rPr lang="en-US" sz="3600" dirty="0" err="1"/>
              <a:t>przestępczych</a:t>
            </a:r>
            <a:r>
              <a:rPr lang="en-US" sz="3600" dirty="0"/>
              <a:t> </a:t>
            </a:r>
            <a:r>
              <a:rPr lang="en-US" sz="3600" dirty="0" err="1"/>
              <a:t>forach</a:t>
            </a:r>
            <a:r>
              <a:rPr lang="en-US" sz="3600" dirty="0"/>
              <a:t>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czarnorynkowych</a:t>
            </a:r>
            <a:r>
              <a:rPr lang="en-US" sz="3600" dirty="0"/>
              <a:t> </a:t>
            </a:r>
            <a:r>
              <a:rPr lang="en-US" sz="3600" dirty="0" err="1"/>
              <a:t>sklepach</a:t>
            </a:r>
            <a:r>
              <a:rPr lang="en-US" sz="3600" dirty="0"/>
              <a:t> </a:t>
            </a:r>
            <a:r>
              <a:rPr lang="en-US" sz="3600" dirty="0" err="1"/>
              <a:t>dotyczące</a:t>
            </a:r>
            <a:r>
              <a:rPr lang="en-US" sz="3600" dirty="0"/>
              <a:t> </a:t>
            </a:r>
            <a:r>
              <a:rPr lang="en-US" sz="3600" dirty="0" err="1"/>
              <a:t>danych</a:t>
            </a:r>
            <a:r>
              <a:rPr lang="en-US" sz="3600" dirty="0"/>
              <a:t>/</a:t>
            </a:r>
            <a:r>
              <a:rPr lang="en-US" sz="3600" dirty="0" err="1"/>
              <a:t>zasobów</a:t>
            </a:r>
            <a:r>
              <a:rPr lang="en-US" sz="3600" dirty="0"/>
              <a:t> </a:t>
            </a:r>
            <a:r>
              <a:rPr lang="en-US" sz="3600" dirty="0" err="1"/>
              <a:t>naszej</a:t>
            </a:r>
            <a:r>
              <a:rPr lang="en-US" sz="3600" dirty="0"/>
              <a:t> </a:t>
            </a:r>
            <a:r>
              <a:rPr lang="en-US" sz="3600" dirty="0" err="1"/>
              <a:t>organizacji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3C7ED-F88C-4CDD-8817-7C4D3DE2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871" y="152818"/>
            <a:ext cx="1657581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54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Źródła informacji o incydentach - podsumowanie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994743"/>
            <a:ext cx="10462846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artefakty systemowe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Hunting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Honeypots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zgłoszenia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Intelligence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6162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Metryki?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09741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Wykrywalność</a:t>
            </a:r>
            <a:r>
              <a:rPr lang="en-US" sz="3000" dirty="0"/>
              <a:t> </a:t>
            </a:r>
            <a:r>
              <a:rPr lang="en-US" sz="3000" dirty="0" err="1"/>
              <a:t>incydentów</a:t>
            </a:r>
            <a:r>
              <a:rPr lang="en-US" sz="30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Udowodnienie</a:t>
            </a:r>
            <a:r>
              <a:rPr lang="en-US" sz="3000" dirty="0"/>
              <a:t>, </a:t>
            </a:r>
            <a:r>
              <a:rPr lang="en-US" sz="3000" dirty="0" err="1"/>
              <a:t>że</a:t>
            </a:r>
            <a:r>
              <a:rPr lang="en-US" sz="3000" dirty="0"/>
              <a:t> NIE </a:t>
            </a:r>
            <a:r>
              <a:rPr lang="en-US" sz="3000" dirty="0" err="1"/>
              <a:t>zaistniał</a:t>
            </a:r>
            <a:r>
              <a:rPr lang="en-US" sz="3000" dirty="0"/>
              <a:t> </a:t>
            </a:r>
            <a:r>
              <a:rPr lang="en-US" sz="3000" dirty="0" err="1"/>
              <a:t>żaden</a:t>
            </a:r>
            <a:r>
              <a:rPr lang="en-US" sz="3000" dirty="0"/>
              <a:t> </a:t>
            </a:r>
            <a:r>
              <a:rPr lang="en-US" sz="3000" dirty="0" err="1"/>
              <a:t>incydent</a:t>
            </a:r>
            <a:r>
              <a:rPr lang="en-US" sz="3000" dirty="0"/>
              <a:t> </a:t>
            </a:r>
            <a:r>
              <a:rPr lang="en-US" sz="3000" dirty="0" err="1"/>
              <a:t>poza</a:t>
            </a:r>
            <a:r>
              <a:rPr lang="en-US" sz="3000" dirty="0"/>
              <a:t> </a:t>
            </a:r>
            <a:r>
              <a:rPr lang="en-US" sz="3000" dirty="0" err="1"/>
              <a:t>tymi</a:t>
            </a:r>
            <a:r>
              <a:rPr lang="en-US" sz="3000" dirty="0"/>
              <a:t>, o </a:t>
            </a:r>
            <a:r>
              <a:rPr lang="en-US" sz="3000" dirty="0" err="1"/>
              <a:t>których</a:t>
            </a:r>
            <a:r>
              <a:rPr lang="en-US" sz="3000" dirty="0"/>
              <a:t> </a:t>
            </a:r>
            <a:r>
              <a:rPr lang="en-US" sz="3000" dirty="0" err="1"/>
              <a:t>już</a:t>
            </a:r>
            <a:r>
              <a:rPr lang="en-US" sz="3000" dirty="0"/>
              <a:t> </a:t>
            </a:r>
            <a:r>
              <a:rPr lang="en-US" sz="3000" dirty="0" err="1"/>
              <a:t>wiemy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Idealne</a:t>
            </a:r>
            <a:r>
              <a:rPr lang="en-US" sz="3000" dirty="0"/>
              <a:t> </a:t>
            </a:r>
            <a:r>
              <a:rPr lang="en-US" sz="3000" dirty="0" err="1"/>
              <a:t>pokrycie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Logowanie</a:t>
            </a:r>
            <a:r>
              <a:rPr lang="en-US" sz="3000" dirty="0"/>
              <a:t>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(pod </a:t>
            </a:r>
            <a:r>
              <a:rPr lang="en-US" sz="3000" dirty="0" err="1"/>
              <a:t>wieloma</a:t>
            </a:r>
            <a:r>
              <a:rPr lang="en-US" sz="3000" dirty="0"/>
              <a:t> </a:t>
            </a:r>
            <a:r>
              <a:rPr lang="en-US" sz="3000" dirty="0" err="1"/>
              <a:t>względami</a:t>
            </a:r>
            <a:r>
              <a:rPr lang="en-US" sz="3000" dirty="0"/>
              <a:t>) WSZYSTKICH </a:t>
            </a:r>
            <a:r>
              <a:rPr lang="en-US" sz="3000" dirty="0" err="1"/>
              <a:t>danych</a:t>
            </a:r>
            <a:r>
              <a:rPr lang="en-US" sz="3000" dirty="0"/>
              <a:t> </a:t>
            </a:r>
            <a:r>
              <a:rPr lang="en-US" sz="3000" dirty="0" err="1"/>
              <a:t>przepływających</a:t>
            </a:r>
            <a:r>
              <a:rPr lang="en-US" sz="3000" dirty="0"/>
              <a:t> </a:t>
            </a:r>
            <a:r>
              <a:rPr lang="en-US" sz="3000" dirty="0" err="1"/>
              <a:t>przez</a:t>
            </a:r>
            <a:r>
              <a:rPr lang="en-US" sz="3000" dirty="0"/>
              <a:t>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</a:t>
            </a:r>
            <a:r>
              <a:rPr lang="en-US" sz="3000" dirty="0" err="1"/>
              <a:t>Nieustanna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</a:t>
            </a:r>
            <a:r>
              <a:rPr lang="en-US" sz="3000" dirty="0" err="1"/>
              <a:t>retrospektywna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Problem </a:t>
            </a:r>
            <a:r>
              <a:rPr lang="en-US" sz="3000" dirty="0" err="1"/>
              <a:t>retencji</a:t>
            </a:r>
            <a:endParaRPr lang="en-US" sz="3000" dirty="0"/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2315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A1DF-23BE-4AB7-94EA-E55F596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9664-3B9D-4ED2-8FC0-03E325ED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100" dirty="0"/>
              <a:t>https://www.flaticon.com/free-icon/firewall_811683</a:t>
            </a:r>
            <a:endParaRPr lang="en-US" sz="1100" dirty="0"/>
          </a:p>
          <a:p>
            <a:r>
              <a:rPr lang="pl-PL" sz="1100" dirty="0"/>
              <a:t>https://cdn3.vectorstock.com/i/1000x1000/31/62/anti-virus-vector-103162.jpg</a:t>
            </a:r>
            <a:endParaRPr lang="en-US" sz="1100" dirty="0"/>
          </a:p>
          <a:p>
            <a:r>
              <a:rPr lang="pl-PL" sz="1100" dirty="0"/>
              <a:t>https://talosintelligence.com/assets/logo_snort_full-a18405777b08c5206933fecd2b1b8eab9f92cdc9a6f2427ca7a1dbeef297f79c.svg</a:t>
            </a:r>
            <a:endParaRPr lang="en-US" sz="1100" dirty="0"/>
          </a:p>
          <a:p>
            <a:r>
              <a:rPr lang="pl-PL" sz="1100" dirty="0"/>
              <a:t>https://www.leaseweb.com/sites/default/files/Images/09_Products/siem-soc-diagram%402x.png</a:t>
            </a:r>
            <a:endParaRPr lang="en-US" sz="1100" dirty="0"/>
          </a:p>
          <a:p>
            <a:r>
              <a:rPr lang="pl-PL" sz="1100" dirty="0"/>
              <a:t>https://www.cloudflare.com/resources/images/slt3lc6tev37/5ixfRhqidLTnJO3hpkmxjE/b2653080e575173f0844e3e294bec6d9/what-is-the-network-layer.png</a:t>
            </a:r>
            <a:endParaRPr lang="en-US" sz="1100" dirty="0"/>
          </a:p>
          <a:p>
            <a:r>
              <a:rPr lang="pl-PL" sz="1100" dirty="0"/>
              <a:t>https://marvel-b1-cdn.bc0a.com/f00000000165823/www.checkpoint.com/wp-content/uploads/cloudguard-log.ic-siem-logo-2.png</a:t>
            </a:r>
            <a:endParaRPr lang="en-US" sz="1100" dirty="0"/>
          </a:p>
          <a:p>
            <a:r>
              <a:rPr lang="pl-PL" sz="1100" dirty="0"/>
              <a:t>https://upload.wikimedia.org/wikipedia/commons/5/5b/Firewall.png</a:t>
            </a:r>
            <a:endParaRPr lang="en-US" sz="1100" dirty="0"/>
          </a:p>
          <a:p>
            <a:r>
              <a:rPr lang="en-US" sz="1100" dirty="0"/>
              <a:t>https://commons.wikimedia.org/wiki/File:Blue_computer_icon.svg</a:t>
            </a:r>
          </a:p>
          <a:p>
            <a:r>
              <a:rPr lang="en-US" sz="1100" dirty="0"/>
              <a:t>https://www.cisco.com/c/en/us/products/security/email-security-appliance/data-loss-prevention-dlp/jcr:content/Grid/category_atl/layout-category-atl/anchor_info_4f4b.img.jpg/1599780282568.jpg</a:t>
            </a:r>
          </a:p>
          <a:p>
            <a:r>
              <a:rPr lang="en-US" sz="1100" dirty="0"/>
              <a:t>https://encrypted-tbn0.gstatic.com/images?q=tbn%3AANd9GcThSa8hDTn3faFNBWBc-aVcngP1vRcLzT2Xfw&amp;usqp=CAU</a:t>
            </a:r>
          </a:p>
          <a:p>
            <a:r>
              <a:rPr lang="en-US" sz="1100" dirty="0"/>
              <a:t>https://www.recordedfuture.com/wp-content/uploads/cyber-threat-hunting.png</a:t>
            </a:r>
          </a:p>
          <a:p>
            <a:r>
              <a:rPr lang="en-US" sz="1100" dirty="0"/>
              <a:t>https://www.kindpng.com/imgv/iJTThRR_-honey-pot-emoji-honey-emoji-png/</a:t>
            </a:r>
          </a:p>
          <a:p>
            <a:r>
              <a:rPr lang="en-US" sz="1100" dirty="0"/>
              <a:t>https://swoslpnetwork.files.wordpress.com/2012/02/telephone.jpg</a:t>
            </a:r>
            <a:endParaRPr lang="pl-PL" sz="1100" dirty="0"/>
          </a:p>
          <a:p>
            <a:r>
              <a:rPr lang="en-US" sz="1100" dirty="0"/>
              <a:t>https://t3.ftcdn.net/jpg/01/96/16/98/360_F_196169871_88hxDRyzwMBe0s8rx3ErHisI49eWHKzG.jpg</a:t>
            </a:r>
          </a:p>
        </p:txBody>
      </p:sp>
    </p:spTree>
    <p:extLst>
      <p:ext uri="{BB962C8B-B14F-4D97-AF65-F5344CB8AC3E}">
        <p14:creationId xmlns:p14="http://schemas.microsoft.com/office/powerpoint/2010/main" val="24464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443062"/>
            <a:ext cx="10190285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Są to chronoligczne rejestry zdarzeń generowane przez wszelkiego rodzaju aplikacje i usługi (w tym również komponenty systemu operacyjnego).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Formaty: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tekstowy (np. HTTP access log, XML)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tekstowo-binarny (np. Windows *.evtx)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binarne (np. MySQL binary log)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9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3882</Words>
  <Application>Microsoft Office PowerPoint</Application>
  <PresentationFormat>Widescreen</PresentationFormat>
  <Paragraphs>446</Paragraphs>
  <Slides>86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Metryki?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</cp:lastModifiedBy>
  <cp:revision>545</cp:revision>
  <dcterms:created xsi:type="dcterms:W3CDTF">2020-02-01T16:36:23Z</dcterms:created>
  <dcterms:modified xsi:type="dcterms:W3CDTF">2022-04-18T04:02:26Z</dcterms:modified>
</cp:coreProperties>
</file>